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1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presProps" Target="presProps.xml"  /><Relationship Id="rId42" Type="http://schemas.openxmlformats.org/officeDocument/2006/relationships/viewProps" Target="viewProps.xml"  /><Relationship Id="rId43" Type="http://schemas.openxmlformats.org/officeDocument/2006/relationships/theme" Target="theme/theme1.xml"  /><Relationship Id="rId44" Type="http://schemas.openxmlformats.org/officeDocument/2006/relationships/tableStyles" Target="tableStyles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2.png"  /><Relationship Id="rId6" Type="http://schemas.openxmlformats.org/officeDocument/2006/relationships/image" Target="../media/image22.png"  /><Relationship Id="rId7" Type="http://schemas.openxmlformats.org/officeDocument/2006/relationships/image" Target="../media/image22.png"  /><Relationship Id="rId8" Type="http://schemas.openxmlformats.org/officeDocument/2006/relationships/image" Target="../media/image2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Relationship Id="rId3" Type="http://schemas.openxmlformats.org/officeDocument/2006/relationships/image" Target="../media/image24.jpeg"  /><Relationship Id="rId4" Type="http://schemas.openxmlformats.org/officeDocument/2006/relationships/image" Target="../media/image25.png"  /><Relationship Id="rId5" Type="http://schemas.openxmlformats.org/officeDocument/2006/relationships/image" Target="../media/image2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8.png"  /><Relationship Id="rId6" Type="http://schemas.openxmlformats.org/officeDocument/2006/relationships/image" Target="../media/image28.png"  /><Relationship Id="rId7" Type="http://schemas.openxmlformats.org/officeDocument/2006/relationships/image" Target="../media/image2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jpeg"  /><Relationship Id="rId3" Type="http://schemas.openxmlformats.org/officeDocument/2006/relationships/image" Target="../media/image3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1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54.png"  /><Relationship Id="rId11" Type="http://schemas.openxmlformats.org/officeDocument/2006/relationships/image" Target="../media/image55.png"  /><Relationship Id="rId12" Type="http://schemas.openxmlformats.org/officeDocument/2006/relationships/image" Target="../media/image56.png"  /><Relationship Id="rId13" Type="http://schemas.openxmlformats.org/officeDocument/2006/relationships/image" Target="../media/image57.png"  /><Relationship Id="rId14" Type="http://schemas.openxmlformats.org/officeDocument/2006/relationships/image" Target="../media/image58.jpeg"  /><Relationship Id="rId15" Type="http://schemas.openxmlformats.org/officeDocument/2006/relationships/image" Target="../media/image59.png"  /><Relationship Id="rId16" Type="http://schemas.openxmlformats.org/officeDocument/2006/relationships/image" Target="../media/image60.jpeg"  /><Relationship Id="rId17" Type="http://schemas.openxmlformats.org/officeDocument/2006/relationships/image" Target="../media/image61.jpeg"  /><Relationship Id="rId18" Type="http://schemas.openxmlformats.org/officeDocument/2006/relationships/image" Target="../media/image62.png"  /><Relationship Id="rId19" Type="http://schemas.openxmlformats.org/officeDocument/2006/relationships/image" Target="../media/image63.png"  /><Relationship Id="rId2" Type="http://schemas.openxmlformats.org/officeDocument/2006/relationships/image" Target="../media/image46.png"  /><Relationship Id="rId20" Type="http://schemas.openxmlformats.org/officeDocument/2006/relationships/image" Target="../media/image64.emf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gif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Relationship Id="rId9" Type="http://schemas.openxmlformats.org/officeDocument/2006/relationships/image" Target="../media/image53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5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19928" y="1208614"/>
            <a:ext cx="6408801" cy="4986018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rcRect b="80650"/>
          <a:stretch>
            <a:fillRect/>
          </a:stretch>
        </p:blipFill>
        <p:spPr>
          <a:xfrm>
            <a:off x="5767833" y="1314266"/>
            <a:ext cx="5814564" cy="81857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5"/>
          <a:srcRect t="21420" b="61550"/>
          <a:stretch>
            <a:fillRect/>
          </a:stretch>
        </p:blipFill>
        <p:spPr>
          <a:xfrm>
            <a:off x="5767833" y="2348865"/>
            <a:ext cx="5814564" cy="720089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6"/>
          <a:srcRect t="39950" b="39620"/>
          <a:stretch>
            <a:fillRect/>
          </a:stretch>
        </p:blipFill>
        <p:spPr>
          <a:xfrm>
            <a:off x="5767833" y="3269569"/>
            <a:ext cx="5814564" cy="864108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7"/>
          <a:srcRect t="59540" b="22790"/>
          <a:stretch>
            <a:fillRect/>
          </a:stretch>
        </p:blipFill>
        <p:spPr>
          <a:xfrm>
            <a:off x="5767833" y="4293108"/>
            <a:ext cx="5814564" cy="747325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8"/>
          <a:srcRect t="78710"/>
          <a:stretch>
            <a:fillRect/>
          </a:stretch>
        </p:blipFill>
        <p:spPr>
          <a:xfrm>
            <a:off x="5767833" y="5294318"/>
            <a:ext cx="5814564" cy="900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2" name=""/>
          <p:cNvPicPr>
            <a:picLocks noChangeAspect="1"/>
          </p:cNvPicPr>
          <p:nvPr/>
        </p:nvPicPr>
        <p:blipFill rotWithShape="1">
          <a:blip r:embed="rId3"/>
          <a:srcRect b="11930"/>
          <a:stretch>
            <a:fillRect/>
          </a:stretch>
        </p:blipFill>
        <p:spPr>
          <a:xfrm>
            <a:off x="8976360" y="676656"/>
            <a:ext cx="1897516" cy="1816226"/>
          </a:xfrm>
          <a:prstGeom prst="rect">
            <a:avLst/>
          </a:prstGeom>
        </p:spPr>
      </p:pic>
      <p:sp>
        <p:nvSpPr>
          <p:cNvPr id="88" name=""/>
          <p:cNvSpPr/>
          <p:nvPr/>
        </p:nvSpPr>
        <p:spPr>
          <a:xfrm rot="118234">
            <a:off x="6258033" y="1898132"/>
            <a:ext cx="3136392" cy="2009815"/>
          </a:xfrm>
          <a:custGeom>
            <a:avLst/>
            <a:gdLst>
              <a:gd name="connsiteX0" fmla="*/ 26388 w 3136392"/>
              <a:gd name="connsiteY0" fmla="*/ 2001919 h 2009815"/>
              <a:gd name="connsiteX1" fmla="*/ 36855 w 3136392"/>
              <a:gd name="connsiteY1" fmla="*/ 1593704 h 2009815"/>
              <a:gd name="connsiteX2" fmla="*/ 162459 w 3136392"/>
              <a:gd name="connsiteY2" fmla="*/ 1332029 h 2009815"/>
              <a:gd name="connsiteX3" fmla="*/ 623009 w 3136392"/>
              <a:gd name="connsiteY3" fmla="*/ 934281 h 2009815"/>
              <a:gd name="connsiteX4" fmla="*/ 1167294 w 3136392"/>
              <a:gd name="connsiteY4" fmla="*/ 662138 h 2009815"/>
              <a:gd name="connsiteX5" fmla="*/ 1784850 w 3136392"/>
              <a:gd name="connsiteY5" fmla="*/ 714474 h 2009815"/>
              <a:gd name="connsiteX6" fmla="*/ 2046525 w 3136392"/>
              <a:gd name="connsiteY6" fmla="*/ 484199 h 2009815"/>
              <a:gd name="connsiteX7" fmla="*/ 2151195 w 3136392"/>
              <a:gd name="connsiteY7" fmla="*/ 138787 h 2009815"/>
              <a:gd name="connsiteX8" fmla="*/ 2151195 w 3136392"/>
              <a:gd name="connsiteY8" fmla="*/ 494666 h 2009815"/>
              <a:gd name="connsiteX9" fmla="*/ 1983723 w 3136392"/>
              <a:gd name="connsiteY9" fmla="*/ 735408 h 2009815"/>
              <a:gd name="connsiteX10" fmla="*/ 2172130 w 3136392"/>
              <a:gd name="connsiteY10" fmla="*/ 704007 h 2009815"/>
              <a:gd name="connsiteX11" fmla="*/ 2255867 w 3136392"/>
              <a:gd name="connsiteY11" fmla="*/ 484199 h 2009815"/>
              <a:gd name="connsiteX12" fmla="*/ 2255867 w 3136392"/>
              <a:gd name="connsiteY12" fmla="*/ 410930 h 2009815"/>
              <a:gd name="connsiteX13" fmla="*/ 2224465 w 3136392"/>
              <a:gd name="connsiteY13" fmla="*/ 316726 h 2009815"/>
              <a:gd name="connsiteX14" fmla="*/ 2245399 w 3136392"/>
              <a:gd name="connsiteY14" fmla="*/ 212056 h 2009815"/>
              <a:gd name="connsiteX15" fmla="*/ 2203530 w 3136392"/>
              <a:gd name="connsiteY15" fmla="*/ 86452 h 2009815"/>
              <a:gd name="connsiteX16" fmla="*/ 2140728 w 3136392"/>
              <a:gd name="connsiteY16" fmla="*/ 2715 h 2009815"/>
              <a:gd name="connsiteX17" fmla="*/ 2213997 w 3136392"/>
              <a:gd name="connsiteY17" fmla="*/ 34117 h 2009815"/>
              <a:gd name="connsiteX18" fmla="*/ 2287267 w 3136392"/>
              <a:gd name="connsiteY18" fmla="*/ 191122 h 2009815"/>
              <a:gd name="connsiteX19" fmla="*/ 2329136 w 3136392"/>
              <a:gd name="connsiteY19" fmla="*/ 107386 h 2009815"/>
              <a:gd name="connsiteX20" fmla="*/ 2308201 w 3136392"/>
              <a:gd name="connsiteY20" fmla="*/ 264391 h 2009815"/>
              <a:gd name="connsiteX21" fmla="*/ 2318668 w 3136392"/>
              <a:gd name="connsiteY21" fmla="*/ 389996 h 2009815"/>
              <a:gd name="connsiteX22" fmla="*/ 2350069 w 3136392"/>
              <a:gd name="connsiteY22" fmla="*/ 463265 h 2009815"/>
              <a:gd name="connsiteX23" fmla="*/ 2308201 w 3136392"/>
              <a:gd name="connsiteY23" fmla="*/ 609803 h 2009815"/>
              <a:gd name="connsiteX24" fmla="*/ 2517543 w 3136392"/>
              <a:gd name="connsiteY24" fmla="*/ 515600 h 2009815"/>
              <a:gd name="connsiteX25" fmla="*/ 2517543 w 3136392"/>
              <a:gd name="connsiteY25" fmla="*/ 295792 h 2009815"/>
              <a:gd name="connsiteX26" fmla="*/ 2475673 w 3136392"/>
              <a:gd name="connsiteY26" fmla="*/ 191122 h 2009815"/>
              <a:gd name="connsiteX27" fmla="*/ 2559410 w 3136392"/>
              <a:gd name="connsiteY27" fmla="*/ 285325 h 2009815"/>
              <a:gd name="connsiteX28" fmla="*/ 2695482 w 3136392"/>
              <a:gd name="connsiteY28" fmla="*/ 180655 h 2009815"/>
              <a:gd name="connsiteX29" fmla="*/ 2664079 w 3136392"/>
              <a:gd name="connsiteY29" fmla="*/ 285325 h 2009815"/>
              <a:gd name="connsiteX30" fmla="*/ 2590812 w 3136392"/>
              <a:gd name="connsiteY30" fmla="*/ 337661 h 2009815"/>
              <a:gd name="connsiteX31" fmla="*/ 2590812 w 3136392"/>
              <a:gd name="connsiteY31" fmla="*/ 567935 h 2009815"/>
              <a:gd name="connsiteX32" fmla="*/ 2381471 w 3136392"/>
              <a:gd name="connsiteY32" fmla="*/ 683073 h 2009815"/>
              <a:gd name="connsiteX33" fmla="*/ 2538475 w 3136392"/>
              <a:gd name="connsiteY33" fmla="*/ 745875 h 2009815"/>
              <a:gd name="connsiteX34" fmla="*/ 2674547 w 3136392"/>
              <a:gd name="connsiteY34" fmla="*/ 651671 h 2009815"/>
              <a:gd name="connsiteX35" fmla="*/ 2622212 w 3136392"/>
              <a:gd name="connsiteY35" fmla="*/ 777276 h 2009815"/>
              <a:gd name="connsiteX36" fmla="*/ 2517543 w 3136392"/>
              <a:gd name="connsiteY36" fmla="*/ 808677 h 2009815"/>
              <a:gd name="connsiteX37" fmla="*/ 2339602 w 3136392"/>
              <a:gd name="connsiteY37" fmla="*/ 724941 h 2009815"/>
              <a:gd name="connsiteX38" fmla="*/ 2350069 w 3136392"/>
              <a:gd name="connsiteY38" fmla="*/ 850545 h 2009815"/>
              <a:gd name="connsiteX39" fmla="*/ 2601278 w 3136392"/>
              <a:gd name="connsiteY39" fmla="*/ 871479 h 2009815"/>
              <a:gd name="connsiteX40" fmla="*/ 2737349 w 3136392"/>
              <a:gd name="connsiteY40" fmla="*/ 777276 h 2009815"/>
              <a:gd name="connsiteX41" fmla="*/ 2695482 w 3136392"/>
              <a:gd name="connsiteY41" fmla="*/ 892413 h 2009815"/>
              <a:gd name="connsiteX42" fmla="*/ 2632679 w 3136392"/>
              <a:gd name="connsiteY42" fmla="*/ 934281 h 2009815"/>
              <a:gd name="connsiteX43" fmla="*/ 2559410 w 3136392"/>
              <a:gd name="connsiteY43" fmla="*/ 934281 h 2009815"/>
              <a:gd name="connsiteX44" fmla="*/ 2726882 w 3136392"/>
              <a:gd name="connsiteY44" fmla="*/ 976149 h 2009815"/>
              <a:gd name="connsiteX45" fmla="*/ 3040893 w 3136392"/>
              <a:gd name="connsiteY45" fmla="*/ 620270 h 2009815"/>
              <a:gd name="connsiteX46" fmla="*/ 3135097 w 3136392"/>
              <a:gd name="connsiteY46" fmla="*/ 588869 h 2009815"/>
              <a:gd name="connsiteX47" fmla="*/ 2999025 w 3136392"/>
              <a:gd name="connsiteY47" fmla="*/ 714474 h 2009815"/>
              <a:gd name="connsiteX48" fmla="*/ 2915290 w 3136392"/>
              <a:gd name="connsiteY48" fmla="*/ 871479 h 2009815"/>
              <a:gd name="connsiteX49" fmla="*/ 2821086 w 3136392"/>
              <a:gd name="connsiteY49" fmla="*/ 955215 h 2009815"/>
              <a:gd name="connsiteX50" fmla="*/ 2800152 w 3136392"/>
              <a:gd name="connsiteY50" fmla="*/ 1018018 h 2009815"/>
              <a:gd name="connsiteX51" fmla="*/ 2925756 w 3136392"/>
              <a:gd name="connsiteY51" fmla="*/ 1059886 h 2009815"/>
              <a:gd name="connsiteX52" fmla="*/ 2978092 w 3136392"/>
              <a:gd name="connsiteY52" fmla="*/ 1143622 h 2009815"/>
              <a:gd name="connsiteX53" fmla="*/ 2883888 w 3136392"/>
              <a:gd name="connsiteY53" fmla="*/ 1080820 h 2009815"/>
              <a:gd name="connsiteX54" fmla="*/ 2842020 w 3136392"/>
              <a:gd name="connsiteY54" fmla="*/ 1080820 h 2009815"/>
              <a:gd name="connsiteX55" fmla="*/ 2779218 w 3136392"/>
              <a:gd name="connsiteY55" fmla="*/ 1080820 h 2009815"/>
              <a:gd name="connsiteX56" fmla="*/ 2611745 w 3136392"/>
              <a:gd name="connsiteY56" fmla="*/ 1122688 h 2009815"/>
              <a:gd name="connsiteX57" fmla="*/ 2904822 w 3136392"/>
              <a:gd name="connsiteY57" fmla="*/ 1342496 h 2009815"/>
              <a:gd name="connsiteX58" fmla="*/ 2779218 w 3136392"/>
              <a:gd name="connsiteY58" fmla="*/ 1290161 h 2009815"/>
              <a:gd name="connsiteX59" fmla="*/ 2622212 w 3136392"/>
              <a:gd name="connsiteY59" fmla="*/ 1206424 h 2009815"/>
              <a:gd name="connsiteX60" fmla="*/ 2548943 w 3136392"/>
              <a:gd name="connsiteY60" fmla="*/ 1038952 h 2009815"/>
              <a:gd name="connsiteX61" fmla="*/ 2528007 w 3136392"/>
              <a:gd name="connsiteY61" fmla="*/ 997083 h 2009815"/>
              <a:gd name="connsiteX62" fmla="*/ 2454740 w 3136392"/>
              <a:gd name="connsiteY62" fmla="*/ 944748 h 2009815"/>
              <a:gd name="connsiteX63" fmla="*/ 2350069 w 3136392"/>
              <a:gd name="connsiteY63" fmla="*/ 913347 h 2009815"/>
              <a:gd name="connsiteX64" fmla="*/ 2266331 w 3136392"/>
              <a:gd name="connsiteY64" fmla="*/ 871479 h 2009815"/>
              <a:gd name="connsiteX65" fmla="*/ 2193064 w 3136392"/>
              <a:gd name="connsiteY65" fmla="*/ 819144 h 2009815"/>
              <a:gd name="connsiteX66" fmla="*/ 1973256 w 3136392"/>
              <a:gd name="connsiteY66" fmla="*/ 881946 h 2009815"/>
              <a:gd name="connsiteX67" fmla="*/ 1784850 w 3136392"/>
              <a:gd name="connsiteY67" fmla="*/ 840078 h 2009815"/>
              <a:gd name="connsiteX68" fmla="*/ 1585976 w 3136392"/>
              <a:gd name="connsiteY68" fmla="*/ 850545 h 2009815"/>
              <a:gd name="connsiteX69" fmla="*/ 1345234 w 3136392"/>
              <a:gd name="connsiteY69" fmla="*/ 861012 h 2009815"/>
              <a:gd name="connsiteX70" fmla="*/ 1167294 w 3136392"/>
              <a:gd name="connsiteY70" fmla="*/ 1195957 h 2009815"/>
              <a:gd name="connsiteX71" fmla="*/ 968421 w 3136392"/>
              <a:gd name="connsiteY71" fmla="*/ 1394831 h 2009815"/>
              <a:gd name="connsiteX72" fmla="*/ 507872 w 3136392"/>
              <a:gd name="connsiteY72" fmla="*/ 1541369 h 2009815"/>
              <a:gd name="connsiteX73" fmla="*/ 308998 w 3136392"/>
              <a:gd name="connsiteY73" fmla="*/ 1677441 h 2009815"/>
              <a:gd name="connsiteX74" fmla="*/ 256663 w 3136392"/>
              <a:gd name="connsiteY74" fmla="*/ 1897249 h 2009815"/>
              <a:gd name="connsiteX75" fmla="*/ 225262 w 3136392"/>
              <a:gd name="connsiteY75" fmla="*/ 2001919 h 2009815"/>
              <a:gd name="connsiteX76" fmla="*/ 26388 w 3136392"/>
              <a:gd name="connsiteY76" fmla="*/ 2001919 h 200981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136392" h="2009815">
                <a:moveTo>
                  <a:pt x="26388" y="2001919"/>
                </a:moveTo>
                <a:cubicBezTo>
                  <a:pt x="28132" y="1933883"/>
                  <a:pt x="14177" y="1705352"/>
                  <a:pt x="36855" y="1593704"/>
                </a:cubicBezTo>
                <a:cubicBezTo>
                  <a:pt x="59534" y="1482056"/>
                  <a:pt x="64767" y="1441932"/>
                  <a:pt x="162459" y="1332029"/>
                </a:cubicBezTo>
                <a:cubicBezTo>
                  <a:pt x="260151" y="1222125"/>
                  <a:pt x="455537" y="1045930"/>
                  <a:pt x="623009" y="934281"/>
                </a:cubicBezTo>
                <a:cubicBezTo>
                  <a:pt x="790481" y="822633"/>
                  <a:pt x="973654" y="698773"/>
                  <a:pt x="1167294" y="662138"/>
                </a:cubicBezTo>
                <a:cubicBezTo>
                  <a:pt x="1360934" y="625504"/>
                  <a:pt x="1638312" y="744130"/>
                  <a:pt x="1784850" y="714474"/>
                </a:cubicBezTo>
                <a:cubicBezTo>
                  <a:pt x="1931388" y="684817"/>
                  <a:pt x="1985467" y="580147"/>
                  <a:pt x="2046525" y="484199"/>
                </a:cubicBezTo>
                <a:cubicBezTo>
                  <a:pt x="2107582" y="388251"/>
                  <a:pt x="2133749" y="137042"/>
                  <a:pt x="2151195" y="138787"/>
                </a:cubicBezTo>
                <a:cubicBezTo>
                  <a:pt x="2168640" y="140531"/>
                  <a:pt x="2179106" y="395229"/>
                  <a:pt x="2151195" y="494666"/>
                </a:cubicBezTo>
                <a:cubicBezTo>
                  <a:pt x="2123282" y="594103"/>
                  <a:pt x="1980234" y="700518"/>
                  <a:pt x="1983723" y="735408"/>
                </a:cubicBezTo>
                <a:cubicBezTo>
                  <a:pt x="1987212" y="770298"/>
                  <a:pt x="2126772" y="745875"/>
                  <a:pt x="2172130" y="704007"/>
                </a:cubicBezTo>
                <a:cubicBezTo>
                  <a:pt x="2217486" y="662138"/>
                  <a:pt x="2241911" y="533045"/>
                  <a:pt x="2255867" y="484199"/>
                </a:cubicBezTo>
                <a:cubicBezTo>
                  <a:pt x="2269822" y="435353"/>
                  <a:pt x="2261100" y="438842"/>
                  <a:pt x="2255867" y="410930"/>
                </a:cubicBezTo>
                <a:cubicBezTo>
                  <a:pt x="2250632" y="383018"/>
                  <a:pt x="2226209" y="349872"/>
                  <a:pt x="2224465" y="316726"/>
                </a:cubicBezTo>
                <a:cubicBezTo>
                  <a:pt x="2222720" y="283581"/>
                  <a:pt x="2248887" y="250435"/>
                  <a:pt x="2245399" y="212056"/>
                </a:cubicBezTo>
                <a:cubicBezTo>
                  <a:pt x="2241910" y="173677"/>
                  <a:pt x="2220975" y="121342"/>
                  <a:pt x="2203530" y="86452"/>
                </a:cubicBezTo>
                <a:cubicBezTo>
                  <a:pt x="2186085" y="51561"/>
                  <a:pt x="2138983" y="11438"/>
                  <a:pt x="2140728" y="2715"/>
                </a:cubicBezTo>
                <a:cubicBezTo>
                  <a:pt x="2142472" y="-6006"/>
                  <a:pt x="2189573" y="2715"/>
                  <a:pt x="2213997" y="34117"/>
                </a:cubicBezTo>
                <a:cubicBezTo>
                  <a:pt x="2238420" y="65518"/>
                  <a:pt x="2268076" y="178911"/>
                  <a:pt x="2287267" y="191122"/>
                </a:cubicBezTo>
                <a:cubicBezTo>
                  <a:pt x="2306457" y="203334"/>
                  <a:pt x="2325646" y="95174"/>
                  <a:pt x="2329136" y="107386"/>
                </a:cubicBezTo>
                <a:cubicBezTo>
                  <a:pt x="2332624" y="119597"/>
                  <a:pt x="2309945" y="217290"/>
                  <a:pt x="2308201" y="264391"/>
                </a:cubicBezTo>
                <a:cubicBezTo>
                  <a:pt x="2306456" y="311493"/>
                  <a:pt x="2311689" y="356850"/>
                  <a:pt x="2318668" y="389996"/>
                </a:cubicBezTo>
                <a:cubicBezTo>
                  <a:pt x="2325645" y="423141"/>
                  <a:pt x="2351813" y="426630"/>
                  <a:pt x="2350069" y="463265"/>
                </a:cubicBezTo>
                <a:cubicBezTo>
                  <a:pt x="2348324" y="499899"/>
                  <a:pt x="2280288" y="601081"/>
                  <a:pt x="2308201" y="609803"/>
                </a:cubicBezTo>
                <a:cubicBezTo>
                  <a:pt x="2336112" y="618526"/>
                  <a:pt x="2482652" y="567935"/>
                  <a:pt x="2517543" y="515600"/>
                </a:cubicBezTo>
                <a:cubicBezTo>
                  <a:pt x="2552432" y="463265"/>
                  <a:pt x="2524520" y="349872"/>
                  <a:pt x="2517543" y="295792"/>
                </a:cubicBezTo>
                <a:cubicBezTo>
                  <a:pt x="2510564" y="241713"/>
                  <a:pt x="2468694" y="192867"/>
                  <a:pt x="2475673" y="191122"/>
                </a:cubicBezTo>
                <a:cubicBezTo>
                  <a:pt x="2482650" y="189378"/>
                  <a:pt x="2522775" y="287070"/>
                  <a:pt x="2559410" y="285325"/>
                </a:cubicBezTo>
                <a:cubicBezTo>
                  <a:pt x="2596044" y="283581"/>
                  <a:pt x="2678036" y="180655"/>
                  <a:pt x="2695482" y="180655"/>
                </a:cubicBezTo>
                <a:cubicBezTo>
                  <a:pt x="2712926" y="180655"/>
                  <a:pt x="2681524" y="259158"/>
                  <a:pt x="2664079" y="285325"/>
                </a:cubicBezTo>
                <a:cubicBezTo>
                  <a:pt x="2646634" y="311493"/>
                  <a:pt x="2603022" y="290559"/>
                  <a:pt x="2590812" y="337661"/>
                </a:cubicBezTo>
                <a:cubicBezTo>
                  <a:pt x="2578600" y="384762"/>
                  <a:pt x="2625701" y="510367"/>
                  <a:pt x="2590812" y="567935"/>
                </a:cubicBezTo>
                <a:cubicBezTo>
                  <a:pt x="2555920" y="625504"/>
                  <a:pt x="2390192" y="653416"/>
                  <a:pt x="2381471" y="683073"/>
                </a:cubicBezTo>
                <a:cubicBezTo>
                  <a:pt x="2372748" y="712729"/>
                  <a:pt x="2489628" y="751108"/>
                  <a:pt x="2538475" y="745875"/>
                </a:cubicBezTo>
                <a:cubicBezTo>
                  <a:pt x="2587321" y="740641"/>
                  <a:pt x="2660591" y="646438"/>
                  <a:pt x="2674547" y="651671"/>
                </a:cubicBezTo>
                <a:cubicBezTo>
                  <a:pt x="2688502" y="656905"/>
                  <a:pt x="2648379" y="751108"/>
                  <a:pt x="2622212" y="777276"/>
                </a:cubicBezTo>
                <a:cubicBezTo>
                  <a:pt x="2596044" y="803443"/>
                  <a:pt x="2564643" y="817399"/>
                  <a:pt x="2517543" y="808677"/>
                </a:cubicBezTo>
                <a:cubicBezTo>
                  <a:pt x="2470441" y="799954"/>
                  <a:pt x="2367514" y="717963"/>
                  <a:pt x="2339602" y="724941"/>
                </a:cubicBezTo>
                <a:cubicBezTo>
                  <a:pt x="2311690" y="731919"/>
                  <a:pt x="2306456" y="826122"/>
                  <a:pt x="2350069" y="850545"/>
                </a:cubicBezTo>
                <a:cubicBezTo>
                  <a:pt x="2393682" y="874968"/>
                  <a:pt x="2536731" y="883691"/>
                  <a:pt x="2601278" y="871479"/>
                </a:cubicBezTo>
                <a:cubicBezTo>
                  <a:pt x="2665824" y="859267"/>
                  <a:pt x="2721648" y="773787"/>
                  <a:pt x="2737349" y="777276"/>
                </a:cubicBezTo>
                <a:cubicBezTo>
                  <a:pt x="2753049" y="780765"/>
                  <a:pt x="2712926" y="866246"/>
                  <a:pt x="2695482" y="892413"/>
                </a:cubicBezTo>
                <a:cubicBezTo>
                  <a:pt x="2678036" y="918581"/>
                  <a:pt x="2655356" y="927303"/>
                  <a:pt x="2632679" y="934281"/>
                </a:cubicBezTo>
                <a:cubicBezTo>
                  <a:pt x="2610000" y="941259"/>
                  <a:pt x="2543708" y="927303"/>
                  <a:pt x="2559410" y="934281"/>
                </a:cubicBezTo>
                <a:cubicBezTo>
                  <a:pt x="2575110" y="941259"/>
                  <a:pt x="2646635" y="1028485"/>
                  <a:pt x="2726882" y="976149"/>
                </a:cubicBezTo>
                <a:cubicBezTo>
                  <a:pt x="2807128" y="923814"/>
                  <a:pt x="2972857" y="684817"/>
                  <a:pt x="3040893" y="620270"/>
                </a:cubicBezTo>
                <a:cubicBezTo>
                  <a:pt x="3108929" y="555723"/>
                  <a:pt x="3142074" y="573169"/>
                  <a:pt x="3135097" y="588869"/>
                </a:cubicBezTo>
                <a:cubicBezTo>
                  <a:pt x="3128118" y="604570"/>
                  <a:pt x="3035659" y="667372"/>
                  <a:pt x="2999025" y="714474"/>
                </a:cubicBezTo>
                <a:cubicBezTo>
                  <a:pt x="2962390" y="761575"/>
                  <a:pt x="2944947" y="831355"/>
                  <a:pt x="2915290" y="871479"/>
                </a:cubicBezTo>
                <a:cubicBezTo>
                  <a:pt x="2885633" y="911603"/>
                  <a:pt x="2840275" y="930792"/>
                  <a:pt x="2821086" y="955215"/>
                </a:cubicBezTo>
                <a:cubicBezTo>
                  <a:pt x="2801895" y="979638"/>
                  <a:pt x="2782707" y="1000572"/>
                  <a:pt x="2800152" y="1018018"/>
                </a:cubicBezTo>
                <a:cubicBezTo>
                  <a:pt x="2817596" y="1035463"/>
                  <a:pt x="2896098" y="1038952"/>
                  <a:pt x="2925756" y="1059886"/>
                </a:cubicBezTo>
                <a:cubicBezTo>
                  <a:pt x="2955412" y="1080820"/>
                  <a:pt x="2985069" y="1140133"/>
                  <a:pt x="2978092" y="1143622"/>
                </a:cubicBezTo>
                <a:cubicBezTo>
                  <a:pt x="2971113" y="1147111"/>
                  <a:pt x="2906566" y="1091287"/>
                  <a:pt x="2883888" y="1080820"/>
                </a:cubicBezTo>
                <a:cubicBezTo>
                  <a:pt x="2861209" y="1070353"/>
                  <a:pt x="2859464" y="1080820"/>
                  <a:pt x="2842020" y="1080820"/>
                </a:cubicBezTo>
                <a:cubicBezTo>
                  <a:pt x="2824574" y="1080820"/>
                  <a:pt x="2817596" y="1073842"/>
                  <a:pt x="2779218" y="1080820"/>
                </a:cubicBezTo>
                <a:cubicBezTo>
                  <a:pt x="2740840" y="1087798"/>
                  <a:pt x="2590810" y="1079075"/>
                  <a:pt x="2611745" y="1122688"/>
                </a:cubicBezTo>
                <a:cubicBezTo>
                  <a:pt x="2632679" y="1166301"/>
                  <a:pt x="2876910" y="1314583"/>
                  <a:pt x="2904822" y="1342496"/>
                </a:cubicBezTo>
                <a:cubicBezTo>
                  <a:pt x="2932734" y="1370408"/>
                  <a:pt x="2826319" y="1312839"/>
                  <a:pt x="2779218" y="1290161"/>
                </a:cubicBezTo>
                <a:cubicBezTo>
                  <a:pt x="2732117" y="1267482"/>
                  <a:pt x="2660591" y="1248293"/>
                  <a:pt x="2622212" y="1206424"/>
                </a:cubicBezTo>
                <a:cubicBezTo>
                  <a:pt x="2583832" y="1164556"/>
                  <a:pt x="2564643" y="1073842"/>
                  <a:pt x="2548943" y="1038952"/>
                </a:cubicBezTo>
                <a:cubicBezTo>
                  <a:pt x="2533242" y="1004062"/>
                  <a:pt x="2543708" y="1012784"/>
                  <a:pt x="2528007" y="997083"/>
                </a:cubicBezTo>
                <a:cubicBezTo>
                  <a:pt x="2512306" y="981383"/>
                  <a:pt x="2484395" y="958704"/>
                  <a:pt x="2454740" y="944748"/>
                </a:cubicBezTo>
                <a:cubicBezTo>
                  <a:pt x="2425083" y="930792"/>
                  <a:pt x="2381470" y="925559"/>
                  <a:pt x="2350069" y="913347"/>
                </a:cubicBezTo>
                <a:cubicBezTo>
                  <a:pt x="2318668" y="901136"/>
                  <a:pt x="2292498" y="887180"/>
                  <a:pt x="2266331" y="871479"/>
                </a:cubicBezTo>
                <a:cubicBezTo>
                  <a:pt x="2240163" y="855778"/>
                  <a:pt x="2241910" y="817400"/>
                  <a:pt x="2193064" y="819144"/>
                </a:cubicBezTo>
                <a:cubicBezTo>
                  <a:pt x="2144217" y="820888"/>
                  <a:pt x="2041291" y="878457"/>
                  <a:pt x="1973256" y="881946"/>
                </a:cubicBezTo>
                <a:cubicBezTo>
                  <a:pt x="1905220" y="885435"/>
                  <a:pt x="1849396" y="845311"/>
                  <a:pt x="1784850" y="840078"/>
                </a:cubicBezTo>
                <a:cubicBezTo>
                  <a:pt x="1720304" y="834845"/>
                  <a:pt x="1659244" y="847056"/>
                  <a:pt x="1585976" y="850545"/>
                </a:cubicBezTo>
                <a:cubicBezTo>
                  <a:pt x="1512706" y="854034"/>
                  <a:pt x="1415014" y="803443"/>
                  <a:pt x="1345234" y="861012"/>
                </a:cubicBezTo>
                <a:cubicBezTo>
                  <a:pt x="1275454" y="918581"/>
                  <a:pt x="1230096" y="1106987"/>
                  <a:pt x="1167294" y="1195957"/>
                </a:cubicBezTo>
                <a:cubicBezTo>
                  <a:pt x="1104492" y="1284927"/>
                  <a:pt x="1078324" y="1337262"/>
                  <a:pt x="968421" y="1394831"/>
                </a:cubicBezTo>
                <a:cubicBezTo>
                  <a:pt x="858517" y="1452399"/>
                  <a:pt x="617776" y="1494267"/>
                  <a:pt x="507872" y="1541369"/>
                </a:cubicBezTo>
                <a:cubicBezTo>
                  <a:pt x="397968" y="1588471"/>
                  <a:pt x="350866" y="1618128"/>
                  <a:pt x="308998" y="1677441"/>
                </a:cubicBezTo>
                <a:cubicBezTo>
                  <a:pt x="267130" y="1736754"/>
                  <a:pt x="270619" y="1843169"/>
                  <a:pt x="256663" y="1897249"/>
                </a:cubicBezTo>
                <a:cubicBezTo>
                  <a:pt x="242707" y="1951328"/>
                  <a:pt x="268875" y="1984474"/>
                  <a:pt x="225262" y="2001919"/>
                </a:cubicBezTo>
                <a:cubicBezTo>
                  <a:pt x="181649" y="2019364"/>
                  <a:pt x="33366" y="2001919"/>
                  <a:pt x="26388" y="2001919"/>
                </a:cubicBezTo>
                <a:close/>
              </a:path>
            </a:pathLst>
          </a:custGeom>
          <a:solidFill>
            <a:srgbClr val="ffddce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rcRect r="42220"/>
          <a:stretch>
            <a:fillRect/>
          </a:stretch>
        </p:blipFill>
        <p:spPr>
          <a:xfrm>
            <a:off x="0" y="2689202"/>
            <a:ext cx="2715799" cy="212591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/>
          <a:srcRect l="56850" r="19270"/>
          <a:stretch>
            <a:fillRect/>
          </a:stretch>
        </p:blipFill>
        <p:spPr>
          <a:xfrm>
            <a:off x="2681150" y="1988820"/>
            <a:ext cx="1902661" cy="3151162"/>
          </a:xfrm>
          <a:prstGeom prst="rect">
            <a:avLst/>
          </a:prstGeom>
        </p:spPr>
      </p:pic>
      <p:grpSp>
        <p:nvGrpSpPr>
          <p:cNvPr id="8" name=""/>
          <p:cNvGrpSpPr/>
          <p:nvPr/>
        </p:nvGrpSpPr>
        <p:grpSpPr>
          <a:xfrm rot="0">
            <a:off x="2816717" y="4367696"/>
            <a:ext cx="163457" cy="161252"/>
            <a:chOff x="8321535" y="2536721"/>
            <a:chExt cx="1210793" cy="1194462"/>
          </a:xfrm>
        </p:grpSpPr>
        <p:sp>
          <p:nvSpPr>
            <p:cNvPr id="9" name=""/>
            <p:cNvSpPr/>
            <p:nvPr/>
          </p:nvSpPr>
          <p:spPr>
            <a:xfrm>
              <a:off x="8562240" y="2766630"/>
              <a:ext cx="731520" cy="731520"/>
            </a:xfrm>
            <a:prstGeom prst="ellipse">
              <a:avLst/>
            </a:prstGeom>
            <a:solidFill>
              <a:srgbClr val="f6dfaa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" name=""/>
            <p:cNvSpPr/>
            <p:nvPr/>
          </p:nvSpPr>
          <p:spPr>
            <a:xfrm>
              <a:off x="8866896" y="3499712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" name=""/>
            <p:cNvSpPr/>
            <p:nvPr/>
          </p:nvSpPr>
          <p:spPr>
            <a:xfrm rot="5400000">
              <a:off x="8377234" y="3004848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" name=""/>
            <p:cNvSpPr/>
            <p:nvPr/>
          </p:nvSpPr>
          <p:spPr>
            <a:xfrm rot="10800000">
              <a:off x="8867962" y="253672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" name=""/>
            <p:cNvSpPr/>
            <p:nvPr/>
          </p:nvSpPr>
          <p:spPr>
            <a:xfrm rot="16200000">
              <a:off x="9356556" y="298951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4" name=""/>
            <p:cNvSpPr/>
            <p:nvPr/>
          </p:nvSpPr>
          <p:spPr>
            <a:xfrm rot="2700000">
              <a:off x="8512175" y="3352820"/>
              <a:ext cx="120073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5" name=""/>
            <p:cNvSpPr/>
            <p:nvPr/>
          </p:nvSpPr>
          <p:spPr>
            <a:xfrm rot="8100000">
              <a:off x="8544729" y="2672184"/>
              <a:ext cx="120073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6" name=""/>
            <p:cNvSpPr/>
            <p:nvPr/>
          </p:nvSpPr>
          <p:spPr>
            <a:xfrm rot="12900000">
              <a:off x="9184084" y="2637679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7" name=""/>
            <p:cNvSpPr/>
            <p:nvPr/>
          </p:nvSpPr>
          <p:spPr>
            <a:xfrm rot="18900000">
              <a:off x="9232265" y="334872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cxnSp>
        <p:nvCxnSpPr>
          <p:cNvPr id="68" name=""/>
          <p:cNvCxnSpPr/>
          <p:nvPr/>
        </p:nvCxnSpPr>
        <p:spPr>
          <a:xfrm rot="5400000" flipH="1" flipV="1">
            <a:off x="4364858" y="3071881"/>
            <a:ext cx="1353550" cy="1059662"/>
          </a:xfrm>
          <a:prstGeom prst="line">
            <a:avLst/>
          </a:prstGeom>
          <a:ln w="25400">
            <a:solidFill>
              <a:srgbClr val="87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"/>
          <p:cNvSpPr/>
          <p:nvPr/>
        </p:nvSpPr>
        <p:spPr>
          <a:xfrm>
            <a:off x="5862198" y="3760991"/>
            <a:ext cx="1087634" cy="1059708"/>
          </a:xfrm>
          <a:prstGeom prst="ellipse">
            <a:avLst/>
          </a:prstGeom>
          <a:solidFill>
            <a:srgbClr val="f6dfaa">
              <a:alpha val="100000"/>
            </a:srgbClr>
          </a:solidFill>
          <a:ln w="19050" cap="flat" cmpd="sng" algn="ctr">
            <a:solidFill>
              <a:srgbClr val="172d48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1" name=""/>
          <p:cNvSpPr/>
          <p:nvPr/>
        </p:nvSpPr>
        <p:spPr>
          <a:xfrm>
            <a:off x="6315164" y="4822962"/>
            <a:ext cx="178527" cy="335317"/>
          </a:xfrm>
          <a:custGeom>
            <a:avLst/>
            <a:gdLst>
              <a:gd name="connsiteX0" fmla="*/ 307178 w 575339"/>
              <a:gd name="connsiteY0" fmla="*/ 911219 h 1851775"/>
              <a:gd name="connsiteX1" fmla="*/ 312312 w 575339"/>
              <a:gd name="connsiteY1" fmla="*/ -4717 h 1851775"/>
              <a:gd name="connsiteX2" fmla="*/ 307178 w 575339"/>
              <a:gd name="connsiteY2" fmla="*/ 911219 h 1851775"/>
              <a:gd name="connsiteX3" fmla="*/ 575615 w 575339"/>
              <a:gd name="connsiteY3" fmla="*/ 1854493 h 1851775"/>
              <a:gd name="connsiteX4" fmla="*/ 307178 w 575339"/>
              <a:gd name="connsiteY4" fmla="*/ 911219 h 1851775"/>
              <a:gd name="connsiteX5" fmla="*/ 307178 w 575339"/>
              <a:gd name="connsiteY5" fmla="*/ 911219 h 1851775"/>
              <a:gd name="connsiteX6" fmla="*/ 307178 w 575339"/>
              <a:gd name="connsiteY6" fmla="*/ 911219 h 1851775"/>
              <a:gd name="connsiteX7" fmla="*/ 307178 w 575339"/>
              <a:gd name="connsiteY7" fmla="*/ 911219 h 1851775"/>
              <a:gd name="connsiteX8" fmla="*/ 307178 w 575339"/>
              <a:gd name="connsiteY8" fmla="*/ 911219 h 1851775"/>
              <a:gd name="connsiteX9" fmla="*/ 307178 w 575339"/>
              <a:gd name="connsiteY9" fmla="*/ 911219 h 1851775"/>
              <a:gd name="connsiteX10" fmla="*/ -358 w 575339"/>
              <a:gd name="connsiteY10" fmla="*/ 1836177 h 1851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5339" h="1851775">
                <a:moveTo>
                  <a:pt x="307178" y="911219"/>
                </a:moveTo>
                <a:lnTo>
                  <a:pt x="312312" y="-4717"/>
                </a:lnTo>
                <a:lnTo>
                  <a:pt x="307178" y="911219"/>
                </a:lnTo>
                <a:lnTo>
                  <a:pt x="575615" y="1854493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-358" y="1836177"/>
                </a:lnTo>
              </a:path>
            </a:pathLst>
          </a:custGeom>
          <a:solidFill>
            <a:srgbClr val="315f97">
              <a:alpha val="100000"/>
            </a:srgbClr>
          </a:solidFill>
          <a:ln w="19050" cap="flat" cmpd="sng" algn="ctr">
            <a:solidFill>
              <a:srgbClr val="172d48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2" name=""/>
          <p:cNvSpPr/>
          <p:nvPr/>
        </p:nvSpPr>
        <p:spPr>
          <a:xfrm rot="5400000">
            <a:off x="5589420" y="4101665"/>
            <a:ext cx="173943" cy="344154"/>
          </a:xfrm>
          <a:custGeom>
            <a:avLst/>
            <a:gdLst>
              <a:gd name="connsiteX0" fmla="*/ 307178 w 575339"/>
              <a:gd name="connsiteY0" fmla="*/ 911219 h 1851775"/>
              <a:gd name="connsiteX1" fmla="*/ 312312 w 575339"/>
              <a:gd name="connsiteY1" fmla="*/ -4717 h 1851775"/>
              <a:gd name="connsiteX2" fmla="*/ 307178 w 575339"/>
              <a:gd name="connsiteY2" fmla="*/ 911219 h 1851775"/>
              <a:gd name="connsiteX3" fmla="*/ 575615 w 575339"/>
              <a:gd name="connsiteY3" fmla="*/ 1854493 h 1851775"/>
              <a:gd name="connsiteX4" fmla="*/ 307178 w 575339"/>
              <a:gd name="connsiteY4" fmla="*/ 911219 h 1851775"/>
              <a:gd name="connsiteX5" fmla="*/ 307178 w 575339"/>
              <a:gd name="connsiteY5" fmla="*/ 911219 h 1851775"/>
              <a:gd name="connsiteX6" fmla="*/ 307178 w 575339"/>
              <a:gd name="connsiteY6" fmla="*/ 911219 h 1851775"/>
              <a:gd name="connsiteX7" fmla="*/ 307178 w 575339"/>
              <a:gd name="connsiteY7" fmla="*/ 911219 h 1851775"/>
              <a:gd name="connsiteX8" fmla="*/ 307178 w 575339"/>
              <a:gd name="connsiteY8" fmla="*/ 911219 h 1851775"/>
              <a:gd name="connsiteX9" fmla="*/ 307178 w 575339"/>
              <a:gd name="connsiteY9" fmla="*/ 911219 h 1851775"/>
              <a:gd name="connsiteX10" fmla="*/ -358 w 575339"/>
              <a:gd name="connsiteY10" fmla="*/ 1836177 h 1851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5339" h="1851775">
                <a:moveTo>
                  <a:pt x="307178" y="911219"/>
                </a:moveTo>
                <a:lnTo>
                  <a:pt x="312312" y="-4717"/>
                </a:lnTo>
                <a:lnTo>
                  <a:pt x="307178" y="911219"/>
                </a:lnTo>
                <a:lnTo>
                  <a:pt x="575615" y="1854493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-358" y="1836177"/>
                </a:lnTo>
              </a:path>
            </a:pathLst>
          </a:custGeom>
          <a:solidFill>
            <a:srgbClr val="315f97">
              <a:alpha val="100000"/>
            </a:srgbClr>
          </a:solidFill>
          <a:ln w="19050" cap="flat" cmpd="sng" algn="ctr">
            <a:solidFill>
              <a:srgbClr val="172d48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4" name=""/>
          <p:cNvSpPr/>
          <p:nvPr/>
        </p:nvSpPr>
        <p:spPr>
          <a:xfrm rot="16200000">
            <a:off x="7045490" y="4079447"/>
            <a:ext cx="173943" cy="344154"/>
          </a:xfrm>
          <a:custGeom>
            <a:avLst/>
            <a:gdLst>
              <a:gd name="connsiteX0" fmla="*/ 307178 w 575339"/>
              <a:gd name="connsiteY0" fmla="*/ 911219 h 1851775"/>
              <a:gd name="connsiteX1" fmla="*/ 312312 w 575339"/>
              <a:gd name="connsiteY1" fmla="*/ -4717 h 1851775"/>
              <a:gd name="connsiteX2" fmla="*/ 307178 w 575339"/>
              <a:gd name="connsiteY2" fmla="*/ 911219 h 1851775"/>
              <a:gd name="connsiteX3" fmla="*/ 575615 w 575339"/>
              <a:gd name="connsiteY3" fmla="*/ 1854493 h 1851775"/>
              <a:gd name="connsiteX4" fmla="*/ 307178 w 575339"/>
              <a:gd name="connsiteY4" fmla="*/ 911219 h 1851775"/>
              <a:gd name="connsiteX5" fmla="*/ 307178 w 575339"/>
              <a:gd name="connsiteY5" fmla="*/ 911219 h 1851775"/>
              <a:gd name="connsiteX6" fmla="*/ 307178 w 575339"/>
              <a:gd name="connsiteY6" fmla="*/ 911219 h 1851775"/>
              <a:gd name="connsiteX7" fmla="*/ 307178 w 575339"/>
              <a:gd name="connsiteY7" fmla="*/ 911219 h 1851775"/>
              <a:gd name="connsiteX8" fmla="*/ 307178 w 575339"/>
              <a:gd name="connsiteY8" fmla="*/ 911219 h 1851775"/>
              <a:gd name="connsiteX9" fmla="*/ 307178 w 575339"/>
              <a:gd name="connsiteY9" fmla="*/ 911219 h 1851775"/>
              <a:gd name="connsiteX10" fmla="*/ -358 w 575339"/>
              <a:gd name="connsiteY10" fmla="*/ 1836177 h 1851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5339" h="1851775">
                <a:moveTo>
                  <a:pt x="307178" y="911219"/>
                </a:moveTo>
                <a:lnTo>
                  <a:pt x="312312" y="-4717"/>
                </a:lnTo>
                <a:lnTo>
                  <a:pt x="307178" y="911219"/>
                </a:lnTo>
                <a:lnTo>
                  <a:pt x="575615" y="1854493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-358" y="1836177"/>
                </a:lnTo>
              </a:path>
            </a:pathLst>
          </a:custGeom>
          <a:solidFill>
            <a:srgbClr val="315f97">
              <a:alpha val="100000"/>
            </a:srgbClr>
          </a:solidFill>
          <a:ln w="19050" cap="flat" cmpd="sng" algn="ctr">
            <a:solidFill>
              <a:srgbClr val="172d48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5" name=""/>
          <p:cNvSpPr/>
          <p:nvPr/>
        </p:nvSpPr>
        <p:spPr>
          <a:xfrm rot="2700000">
            <a:off x="5790052" y="4605749"/>
            <a:ext cx="173943" cy="344154"/>
          </a:xfrm>
          <a:custGeom>
            <a:avLst/>
            <a:gdLst>
              <a:gd name="connsiteX0" fmla="*/ 307178 w 575339"/>
              <a:gd name="connsiteY0" fmla="*/ 911219 h 1851775"/>
              <a:gd name="connsiteX1" fmla="*/ 312312 w 575339"/>
              <a:gd name="connsiteY1" fmla="*/ -4717 h 1851775"/>
              <a:gd name="connsiteX2" fmla="*/ 307178 w 575339"/>
              <a:gd name="connsiteY2" fmla="*/ 911219 h 1851775"/>
              <a:gd name="connsiteX3" fmla="*/ 575615 w 575339"/>
              <a:gd name="connsiteY3" fmla="*/ 1854493 h 1851775"/>
              <a:gd name="connsiteX4" fmla="*/ 307178 w 575339"/>
              <a:gd name="connsiteY4" fmla="*/ 911219 h 1851775"/>
              <a:gd name="connsiteX5" fmla="*/ 307178 w 575339"/>
              <a:gd name="connsiteY5" fmla="*/ 911219 h 1851775"/>
              <a:gd name="connsiteX6" fmla="*/ 307178 w 575339"/>
              <a:gd name="connsiteY6" fmla="*/ 911219 h 1851775"/>
              <a:gd name="connsiteX7" fmla="*/ 307178 w 575339"/>
              <a:gd name="connsiteY7" fmla="*/ 911219 h 1851775"/>
              <a:gd name="connsiteX8" fmla="*/ 307178 w 575339"/>
              <a:gd name="connsiteY8" fmla="*/ 911219 h 1851775"/>
              <a:gd name="connsiteX9" fmla="*/ 307178 w 575339"/>
              <a:gd name="connsiteY9" fmla="*/ 911219 h 1851775"/>
              <a:gd name="connsiteX10" fmla="*/ -358 w 575339"/>
              <a:gd name="connsiteY10" fmla="*/ 1836177 h 1851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5339" h="1851775">
                <a:moveTo>
                  <a:pt x="307178" y="911219"/>
                </a:moveTo>
                <a:lnTo>
                  <a:pt x="312312" y="-4717"/>
                </a:lnTo>
                <a:lnTo>
                  <a:pt x="307178" y="911219"/>
                </a:lnTo>
                <a:lnTo>
                  <a:pt x="575615" y="1854493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-358" y="1836177"/>
                </a:lnTo>
              </a:path>
            </a:pathLst>
          </a:custGeom>
          <a:solidFill>
            <a:srgbClr val="315f97">
              <a:alpha val="100000"/>
            </a:srgbClr>
          </a:solidFill>
          <a:ln w="19050" cap="flat" cmpd="sng" algn="ctr">
            <a:solidFill>
              <a:srgbClr val="172d48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6" name=""/>
          <p:cNvSpPr/>
          <p:nvPr/>
        </p:nvSpPr>
        <p:spPr>
          <a:xfrm rot="8100000">
            <a:off x="5836163" y="3624171"/>
            <a:ext cx="178527" cy="335317"/>
          </a:xfrm>
          <a:custGeom>
            <a:avLst/>
            <a:gdLst>
              <a:gd name="connsiteX0" fmla="*/ 307178 w 575339"/>
              <a:gd name="connsiteY0" fmla="*/ 911219 h 1851775"/>
              <a:gd name="connsiteX1" fmla="*/ 312312 w 575339"/>
              <a:gd name="connsiteY1" fmla="*/ -4717 h 1851775"/>
              <a:gd name="connsiteX2" fmla="*/ 307178 w 575339"/>
              <a:gd name="connsiteY2" fmla="*/ 911219 h 1851775"/>
              <a:gd name="connsiteX3" fmla="*/ 575615 w 575339"/>
              <a:gd name="connsiteY3" fmla="*/ 1854493 h 1851775"/>
              <a:gd name="connsiteX4" fmla="*/ 307178 w 575339"/>
              <a:gd name="connsiteY4" fmla="*/ 911219 h 1851775"/>
              <a:gd name="connsiteX5" fmla="*/ 307178 w 575339"/>
              <a:gd name="connsiteY5" fmla="*/ 911219 h 1851775"/>
              <a:gd name="connsiteX6" fmla="*/ 307178 w 575339"/>
              <a:gd name="connsiteY6" fmla="*/ 911219 h 1851775"/>
              <a:gd name="connsiteX7" fmla="*/ 307178 w 575339"/>
              <a:gd name="connsiteY7" fmla="*/ 911219 h 1851775"/>
              <a:gd name="connsiteX8" fmla="*/ 307178 w 575339"/>
              <a:gd name="connsiteY8" fmla="*/ 911219 h 1851775"/>
              <a:gd name="connsiteX9" fmla="*/ 307178 w 575339"/>
              <a:gd name="connsiteY9" fmla="*/ 911219 h 1851775"/>
              <a:gd name="connsiteX10" fmla="*/ -358 w 575339"/>
              <a:gd name="connsiteY10" fmla="*/ 1836177 h 1851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5339" h="1851775">
                <a:moveTo>
                  <a:pt x="307178" y="911219"/>
                </a:moveTo>
                <a:lnTo>
                  <a:pt x="312312" y="-4717"/>
                </a:lnTo>
                <a:lnTo>
                  <a:pt x="307178" y="911219"/>
                </a:lnTo>
                <a:lnTo>
                  <a:pt x="575615" y="1854493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-358" y="1836177"/>
                </a:lnTo>
              </a:path>
            </a:pathLst>
          </a:custGeom>
          <a:solidFill>
            <a:srgbClr val="315f97">
              <a:alpha val="100000"/>
            </a:srgbClr>
          </a:solidFill>
          <a:ln w="19050" cap="flat" cmpd="sng" algn="ctr">
            <a:solidFill>
              <a:srgbClr val="172d48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7" name=""/>
          <p:cNvSpPr/>
          <p:nvPr/>
        </p:nvSpPr>
        <p:spPr>
          <a:xfrm rot="12900000">
            <a:off x="6786764" y="3574188"/>
            <a:ext cx="178527" cy="335317"/>
          </a:xfrm>
          <a:custGeom>
            <a:avLst/>
            <a:gdLst>
              <a:gd name="connsiteX0" fmla="*/ 307178 w 575339"/>
              <a:gd name="connsiteY0" fmla="*/ 911219 h 1851775"/>
              <a:gd name="connsiteX1" fmla="*/ 312312 w 575339"/>
              <a:gd name="connsiteY1" fmla="*/ -4717 h 1851775"/>
              <a:gd name="connsiteX2" fmla="*/ 307178 w 575339"/>
              <a:gd name="connsiteY2" fmla="*/ 911219 h 1851775"/>
              <a:gd name="connsiteX3" fmla="*/ 575615 w 575339"/>
              <a:gd name="connsiteY3" fmla="*/ 1854493 h 1851775"/>
              <a:gd name="connsiteX4" fmla="*/ 307178 w 575339"/>
              <a:gd name="connsiteY4" fmla="*/ 911219 h 1851775"/>
              <a:gd name="connsiteX5" fmla="*/ 307178 w 575339"/>
              <a:gd name="connsiteY5" fmla="*/ 911219 h 1851775"/>
              <a:gd name="connsiteX6" fmla="*/ 307178 w 575339"/>
              <a:gd name="connsiteY6" fmla="*/ 911219 h 1851775"/>
              <a:gd name="connsiteX7" fmla="*/ 307178 w 575339"/>
              <a:gd name="connsiteY7" fmla="*/ 911219 h 1851775"/>
              <a:gd name="connsiteX8" fmla="*/ 307178 w 575339"/>
              <a:gd name="connsiteY8" fmla="*/ 911219 h 1851775"/>
              <a:gd name="connsiteX9" fmla="*/ 307178 w 575339"/>
              <a:gd name="connsiteY9" fmla="*/ 911219 h 1851775"/>
              <a:gd name="connsiteX10" fmla="*/ -358 w 575339"/>
              <a:gd name="connsiteY10" fmla="*/ 1836177 h 1851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5339" h="1851775">
                <a:moveTo>
                  <a:pt x="307178" y="911219"/>
                </a:moveTo>
                <a:lnTo>
                  <a:pt x="312312" y="-4717"/>
                </a:lnTo>
                <a:lnTo>
                  <a:pt x="307178" y="911219"/>
                </a:lnTo>
                <a:lnTo>
                  <a:pt x="575615" y="1854493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-358" y="1836177"/>
                </a:lnTo>
              </a:path>
            </a:pathLst>
          </a:custGeom>
          <a:solidFill>
            <a:srgbClr val="315f97">
              <a:alpha val="100000"/>
            </a:srgbClr>
          </a:solidFill>
          <a:ln w="19050" cap="flat" cmpd="sng" algn="ctr">
            <a:solidFill>
              <a:srgbClr val="172d48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1" name=""/>
          <p:cNvSpPr/>
          <p:nvPr/>
        </p:nvSpPr>
        <p:spPr>
          <a:xfrm>
            <a:off x="7014158" y="2924937"/>
            <a:ext cx="146364" cy="125596"/>
          </a:xfrm>
          <a:custGeom>
            <a:avLst/>
            <a:gdLst>
              <a:gd name="connsiteX0" fmla="*/ 271988 w 292728"/>
              <a:gd name="connsiteY0" fmla="*/ -261 h 251192"/>
              <a:gd name="connsiteX1" fmla="*/ 125449 w 292728"/>
              <a:gd name="connsiteY1" fmla="*/ 31140 h 251192"/>
              <a:gd name="connsiteX2" fmla="*/ -154 w 292728"/>
              <a:gd name="connsiteY2" fmla="*/ 177678 h 251192"/>
              <a:gd name="connsiteX3" fmla="*/ 94049 w 292728"/>
              <a:gd name="connsiteY3" fmla="*/ 250947 h 251192"/>
              <a:gd name="connsiteX4" fmla="*/ 240587 w 292728"/>
              <a:gd name="connsiteY4" fmla="*/ 198612 h 251192"/>
              <a:gd name="connsiteX5" fmla="*/ 271988 w 292728"/>
              <a:gd name="connsiteY5" fmla="*/ -261 h 251192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2728" h="251192">
                <a:moveTo>
                  <a:pt x="271988" y="-261"/>
                </a:moveTo>
                <a:cubicBezTo>
                  <a:pt x="247564" y="4972"/>
                  <a:pt x="170805" y="1483"/>
                  <a:pt x="125449" y="31140"/>
                </a:cubicBezTo>
                <a:cubicBezTo>
                  <a:pt x="80092" y="60796"/>
                  <a:pt x="5078" y="141043"/>
                  <a:pt x="-154" y="177678"/>
                </a:cubicBezTo>
                <a:cubicBezTo>
                  <a:pt x="-5388" y="214313"/>
                  <a:pt x="53925" y="247458"/>
                  <a:pt x="94049" y="250947"/>
                </a:cubicBezTo>
                <a:cubicBezTo>
                  <a:pt x="134173" y="254436"/>
                  <a:pt x="207441" y="231758"/>
                  <a:pt x="240587" y="198612"/>
                </a:cubicBezTo>
                <a:cubicBezTo>
                  <a:pt x="273732" y="165466"/>
                  <a:pt x="284199" y="76497"/>
                  <a:pt x="271988" y="-261"/>
                </a:cubicBezTo>
                <a:close/>
              </a:path>
            </a:pathLst>
          </a:custGeom>
          <a:solidFill>
            <a:srgbClr val="933000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grpSp>
        <p:nvGrpSpPr>
          <p:cNvPr id="93" name=""/>
          <p:cNvGrpSpPr/>
          <p:nvPr/>
        </p:nvGrpSpPr>
        <p:grpSpPr>
          <a:xfrm rot="0">
            <a:off x="3104753" y="4345773"/>
            <a:ext cx="163457" cy="161252"/>
            <a:chOff x="8321535" y="2536721"/>
            <a:chExt cx="1210793" cy="1194462"/>
          </a:xfrm>
        </p:grpSpPr>
        <p:sp>
          <p:nvSpPr>
            <p:cNvPr id="94" name=""/>
            <p:cNvSpPr/>
            <p:nvPr/>
          </p:nvSpPr>
          <p:spPr>
            <a:xfrm>
              <a:off x="8562240" y="2766630"/>
              <a:ext cx="731520" cy="731520"/>
            </a:xfrm>
            <a:prstGeom prst="ellipse">
              <a:avLst/>
            </a:prstGeom>
            <a:solidFill>
              <a:srgbClr val="f6dfaa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95" name=""/>
            <p:cNvSpPr/>
            <p:nvPr/>
          </p:nvSpPr>
          <p:spPr>
            <a:xfrm>
              <a:off x="8866896" y="3499712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96" name=""/>
            <p:cNvSpPr/>
            <p:nvPr/>
          </p:nvSpPr>
          <p:spPr>
            <a:xfrm rot="5400000">
              <a:off x="8377234" y="3004848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97" name=""/>
            <p:cNvSpPr/>
            <p:nvPr/>
          </p:nvSpPr>
          <p:spPr>
            <a:xfrm rot="10800000">
              <a:off x="8867962" y="253672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98" name=""/>
            <p:cNvSpPr/>
            <p:nvPr/>
          </p:nvSpPr>
          <p:spPr>
            <a:xfrm rot="16200000">
              <a:off x="9356556" y="298951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99" name=""/>
            <p:cNvSpPr/>
            <p:nvPr/>
          </p:nvSpPr>
          <p:spPr>
            <a:xfrm rot="2700000">
              <a:off x="8512175" y="3352820"/>
              <a:ext cx="120073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0" name=""/>
            <p:cNvSpPr/>
            <p:nvPr/>
          </p:nvSpPr>
          <p:spPr>
            <a:xfrm rot="8100000">
              <a:off x="8544729" y="2672184"/>
              <a:ext cx="120073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1" name=""/>
            <p:cNvSpPr/>
            <p:nvPr/>
          </p:nvSpPr>
          <p:spPr>
            <a:xfrm rot="12900000">
              <a:off x="9184084" y="2637679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2" name=""/>
            <p:cNvSpPr/>
            <p:nvPr/>
          </p:nvSpPr>
          <p:spPr>
            <a:xfrm rot="18900000">
              <a:off x="9232265" y="334872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grpSp>
        <p:nvGrpSpPr>
          <p:cNvPr id="103" name=""/>
          <p:cNvGrpSpPr/>
          <p:nvPr/>
        </p:nvGrpSpPr>
        <p:grpSpPr>
          <a:xfrm rot="0">
            <a:off x="3484233" y="4360256"/>
            <a:ext cx="163457" cy="161252"/>
            <a:chOff x="8321535" y="2536721"/>
            <a:chExt cx="1210793" cy="1194462"/>
          </a:xfrm>
        </p:grpSpPr>
        <p:sp>
          <p:nvSpPr>
            <p:cNvPr id="104" name=""/>
            <p:cNvSpPr/>
            <p:nvPr/>
          </p:nvSpPr>
          <p:spPr>
            <a:xfrm>
              <a:off x="8562240" y="2766630"/>
              <a:ext cx="731520" cy="731520"/>
            </a:xfrm>
            <a:prstGeom prst="ellipse">
              <a:avLst/>
            </a:prstGeom>
            <a:solidFill>
              <a:srgbClr val="f6dfaa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5" name=""/>
            <p:cNvSpPr/>
            <p:nvPr/>
          </p:nvSpPr>
          <p:spPr>
            <a:xfrm>
              <a:off x="8866896" y="3499712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6" name=""/>
            <p:cNvSpPr/>
            <p:nvPr/>
          </p:nvSpPr>
          <p:spPr>
            <a:xfrm rot="5400000">
              <a:off x="8377234" y="3004848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7" name=""/>
            <p:cNvSpPr/>
            <p:nvPr/>
          </p:nvSpPr>
          <p:spPr>
            <a:xfrm rot="10800000">
              <a:off x="8867962" y="253672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8" name=""/>
            <p:cNvSpPr/>
            <p:nvPr/>
          </p:nvSpPr>
          <p:spPr>
            <a:xfrm rot="16200000">
              <a:off x="9356556" y="298951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9" name=""/>
            <p:cNvSpPr/>
            <p:nvPr/>
          </p:nvSpPr>
          <p:spPr>
            <a:xfrm rot="2700000">
              <a:off x="8512175" y="3352820"/>
              <a:ext cx="120073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0" name=""/>
            <p:cNvSpPr/>
            <p:nvPr/>
          </p:nvSpPr>
          <p:spPr>
            <a:xfrm rot="8100000">
              <a:off x="8544729" y="2672184"/>
              <a:ext cx="120073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1" name=""/>
            <p:cNvSpPr/>
            <p:nvPr/>
          </p:nvSpPr>
          <p:spPr>
            <a:xfrm rot="12900000">
              <a:off x="9184084" y="2637679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2" name=""/>
            <p:cNvSpPr/>
            <p:nvPr/>
          </p:nvSpPr>
          <p:spPr>
            <a:xfrm rot="18900000">
              <a:off x="9232265" y="334872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grpSp>
        <p:nvGrpSpPr>
          <p:cNvPr id="113" name=""/>
          <p:cNvGrpSpPr/>
          <p:nvPr/>
        </p:nvGrpSpPr>
        <p:grpSpPr>
          <a:xfrm rot="0">
            <a:off x="3988300" y="4345772"/>
            <a:ext cx="163457" cy="161252"/>
            <a:chOff x="8321535" y="2536721"/>
            <a:chExt cx="1210793" cy="1194462"/>
          </a:xfrm>
        </p:grpSpPr>
        <p:sp>
          <p:nvSpPr>
            <p:cNvPr id="114" name=""/>
            <p:cNvSpPr/>
            <p:nvPr/>
          </p:nvSpPr>
          <p:spPr>
            <a:xfrm>
              <a:off x="8562240" y="2766630"/>
              <a:ext cx="731520" cy="731520"/>
            </a:xfrm>
            <a:prstGeom prst="ellipse">
              <a:avLst/>
            </a:prstGeom>
            <a:solidFill>
              <a:srgbClr val="f6dfaa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5" name=""/>
            <p:cNvSpPr/>
            <p:nvPr/>
          </p:nvSpPr>
          <p:spPr>
            <a:xfrm>
              <a:off x="8866896" y="3499712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6" name=""/>
            <p:cNvSpPr/>
            <p:nvPr/>
          </p:nvSpPr>
          <p:spPr>
            <a:xfrm rot="5400000">
              <a:off x="8377234" y="3004848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7" name=""/>
            <p:cNvSpPr/>
            <p:nvPr/>
          </p:nvSpPr>
          <p:spPr>
            <a:xfrm rot="10800000">
              <a:off x="8867962" y="253672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8" name=""/>
            <p:cNvSpPr/>
            <p:nvPr/>
          </p:nvSpPr>
          <p:spPr>
            <a:xfrm rot="16200000">
              <a:off x="9356556" y="298951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9" name=""/>
            <p:cNvSpPr/>
            <p:nvPr/>
          </p:nvSpPr>
          <p:spPr>
            <a:xfrm rot="2700000">
              <a:off x="8512175" y="3352820"/>
              <a:ext cx="120073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0" name=""/>
            <p:cNvSpPr/>
            <p:nvPr/>
          </p:nvSpPr>
          <p:spPr>
            <a:xfrm rot="8100000">
              <a:off x="8544729" y="2672184"/>
              <a:ext cx="120073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1" name=""/>
            <p:cNvSpPr/>
            <p:nvPr/>
          </p:nvSpPr>
          <p:spPr>
            <a:xfrm rot="12900000">
              <a:off x="9184084" y="2637679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2" name=""/>
            <p:cNvSpPr/>
            <p:nvPr/>
          </p:nvSpPr>
          <p:spPr>
            <a:xfrm rot="18900000">
              <a:off x="9232265" y="334872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grpSp>
        <p:nvGrpSpPr>
          <p:cNvPr id="123" name=""/>
          <p:cNvGrpSpPr/>
          <p:nvPr/>
        </p:nvGrpSpPr>
        <p:grpSpPr>
          <a:xfrm rot="0">
            <a:off x="4348345" y="4347883"/>
            <a:ext cx="163457" cy="161252"/>
            <a:chOff x="8321535" y="2536721"/>
            <a:chExt cx="1210793" cy="1194462"/>
          </a:xfrm>
        </p:grpSpPr>
        <p:sp>
          <p:nvSpPr>
            <p:cNvPr id="124" name=""/>
            <p:cNvSpPr/>
            <p:nvPr/>
          </p:nvSpPr>
          <p:spPr>
            <a:xfrm>
              <a:off x="8562240" y="2766630"/>
              <a:ext cx="731520" cy="731520"/>
            </a:xfrm>
            <a:prstGeom prst="ellipse">
              <a:avLst/>
            </a:prstGeom>
            <a:solidFill>
              <a:srgbClr val="f6dfaa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5" name=""/>
            <p:cNvSpPr/>
            <p:nvPr/>
          </p:nvSpPr>
          <p:spPr>
            <a:xfrm>
              <a:off x="8866896" y="3499712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6" name=""/>
            <p:cNvSpPr/>
            <p:nvPr/>
          </p:nvSpPr>
          <p:spPr>
            <a:xfrm rot="5400000">
              <a:off x="8377234" y="3004848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7" name=""/>
            <p:cNvSpPr/>
            <p:nvPr/>
          </p:nvSpPr>
          <p:spPr>
            <a:xfrm rot="10800000">
              <a:off x="8867962" y="253672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8" name=""/>
            <p:cNvSpPr/>
            <p:nvPr/>
          </p:nvSpPr>
          <p:spPr>
            <a:xfrm rot="16200000">
              <a:off x="9356556" y="298951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9" name=""/>
            <p:cNvSpPr/>
            <p:nvPr/>
          </p:nvSpPr>
          <p:spPr>
            <a:xfrm rot="2700000">
              <a:off x="8512175" y="3352820"/>
              <a:ext cx="120073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0" name=""/>
            <p:cNvSpPr/>
            <p:nvPr/>
          </p:nvSpPr>
          <p:spPr>
            <a:xfrm rot="8100000">
              <a:off x="8544729" y="2672184"/>
              <a:ext cx="120073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1" name=""/>
            <p:cNvSpPr/>
            <p:nvPr/>
          </p:nvSpPr>
          <p:spPr>
            <a:xfrm rot="12900000">
              <a:off x="9184084" y="2637679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2" name=""/>
            <p:cNvSpPr/>
            <p:nvPr/>
          </p:nvSpPr>
          <p:spPr>
            <a:xfrm rot="18900000">
              <a:off x="9232265" y="334872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cxnSp>
        <p:nvCxnSpPr>
          <p:cNvPr id="133" name=""/>
          <p:cNvCxnSpPr/>
          <p:nvPr/>
        </p:nvCxnSpPr>
        <p:spPr>
          <a:xfrm>
            <a:off x="4511802" y="4630077"/>
            <a:ext cx="1059662" cy="509905"/>
          </a:xfrm>
          <a:prstGeom prst="line">
            <a:avLst/>
          </a:prstGeom>
          <a:ln w="25400">
            <a:solidFill>
              <a:srgbClr val="87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"/>
          <p:cNvGrpSpPr/>
          <p:nvPr/>
        </p:nvGrpSpPr>
        <p:grpSpPr>
          <a:xfrm rot="0">
            <a:off x="8793480" y="1661922"/>
            <a:ext cx="1048240" cy="827336"/>
            <a:chOff x="8793480" y="1661922"/>
            <a:chExt cx="1048240" cy="827336"/>
          </a:xfrm>
        </p:grpSpPr>
        <p:sp>
          <p:nvSpPr>
            <p:cNvPr id="134" name=""/>
            <p:cNvSpPr/>
            <p:nvPr/>
          </p:nvSpPr>
          <p:spPr>
            <a:xfrm rot="15109857">
              <a:off x="8793480" y="1661922"/>
              <a:ext cx="365760" cy="365760"/>
            </a:xfrm>
            <a:prstGeom prst="lightningBolt">
              <a:avLst/>
            </a:prstGeom>
            <a:solidFill>
              <a:srgbClr val="ffff00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5" name=""/>
            <p:cNvSpPr/>
            <p:nvPr/>
          </p:nvSpPr>
          <p:spPr>
            <a:xfrm rot="15109857">
              <a:off x="9024268" y="2036728"/>
              <a:ext cx="365760" cy="365760"/>
            </a:xfrm>
            <a:prstGeom prst="lightningBolt">
              <a:avLst/>
            </a:prstGeom>
            <a:solidFill>
              <a:srgbClr val="ffff00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6" name=""/>
            <p:cNvSpPr/>
            <p:nvPr/>
          </p:nvSpPr>
          <p:spPr>
            <a:xfrm rot="15109857">
              <a:off x="9475960" y="2123498"/>
              <a:ext cx="365760" cy="365760"/>
            </a:xfrm>
            <a:prstGeom prst="lightningBolt">
              <a:avLst/>
            </a:prstGeom>
            <a:solidFill>
              <a:srgbClr val="ffff00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grpSp>
        <p:nvGrpSpPr>
          <p:cNvPr id="190" name=""/>
          <p:cNvGrpSpPr/>
          <p:nvPr/>
        </p:nvGrpSpPr>
        <p:grpSpPr>
          <a:xfrm rot="0">
            <a:off x="6143907" y="3649620"/>
            <a:ext cx="596548" cy="374206"/>
            <a:chOff x="6143907" y="3649620"/>
            <a:chExt cx="596548" cy="374206"/>
          </a:xfrm>
        </p:grpSpPr>
        <p:sp>
          <p:nvSpPr>
            <p:cNvPr id="138" name=""/>
            <p:cNvSpPr/>
            <p:nvPr/>
          </p:nvSpPr>
          <p:spPr>
            <a:xfrm rot="15109857">
              <a:off x="6143907" y="3649620"/>
              <a:ext cx="365760" cy="365760"/>
            </a:xfrm>
            <a:prstGeom prst="lightningBolt">
              <a:avLst/>
            </a:prstGeom>
            <a:solidFill>
              <a:srgbClr val="ffff00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9" name=""/>
            <p:cNvSpPr/>
            <p:nvPr/>
          </p:nvSpPr>
          <p:spPr>
            <a:xfrm rot="15109857">
              <a:off x="6374695" y="3658066"/>
              <a:ext cx="365760" cy="365760"/>
            </a:xfrm>
            <a:prstGeom prst="lightningBolt">
              <a:avLst/>
            </a:prstGeom>
            <a:solidFill>
              <a:srgbClr val="ffff00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grpSp>
        <p:nvGrpSpPr>
          <p:cNvPr id="193" name=""/>
          <p:cNvGrpSpPr/>
          <p:nvPr/>
        </p:nvGrpSpPr>
        <p:grpSpPr>
          <a:xfrm rot="0">
            <a:off x="5450547" y="5158280"/>
            <a:ext cx="1937632" cy="978944"/>
            <a:chOff x="5450547" y="5158280"/>
            <a:chExt cx="1937632" cy="978944"/>
          </a:xfrm>
        </p:grpSpPr>
        <p:sp>
          <p:nvSpPr>
            <p:cNvPr id="154" name=""/>
            <p:cNvSpPr/>
            <p:nvPr/>
          </p:nvSpPr>
          <p:spPr>
            <a:xfrm>
              <a:off x="5450547" y="5382818"/>
              <a:ext cx="107533" cy="107533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56" name=""/>
            <p:cNvSpPr/>
            <p:nvPr/>
          </p:nvSpPr>
          <p:spPr>
            <a:xfrm>
              <a:off x="6273020" y="5747139"/>
              <a:ext cx="107533" cy="107533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57" name=""/>
            <p:cNvSpPr/>
            <p:nvPr/>
          </p:nvSpPr>
          <p:spPr>
            <a:xfrm>
              <a:off x="7280646" y="5639606"/>
              <a:ext cx="107533" cy="107533"/>
            </a:xfrm>
            <a:prstGeom prst="ellipse">
              <a:avLst/>
            </a:prstGeom>
            <a:solidFill>
              <a:srgbClr val="000000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58" name=""/>
            <p:cNvSpPr/>
            <p:nvPr/>
          </p:nvSpPr>
          <p:spPr>
            <a:xfrm rot="900000">
              <a:off x="6222107" y="5394500"/>
              <a:ext cx="101827" cy="87782"/>
            </a:xfrm>
            <a:prstGeom prst="triangle">
              <a:avLst>
                <a:gd name="adj" fmla="val 50000"/>
              </a:avLst>
            </a:prstGeom>
            <a:solidFill>
              <a:srgbClr val="000000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61" name=""/>
            <p:cNvSpPr/>
            <p:nvPr/>
          </p:nvSpPr>
          <p:spPr>
            <a:xfrm rot="12900000">
              <a:off x="6588949" y="5984286"/>
              <a:ext cx="101827" cy="87782"/>
            </a:xfrm>
            <a:prstGeom prst="triangle">
              <a:avLst>
                <a:gd name="adj" fmla="val 50000"/>
              </a:avLst>
            </a:prstGeom>
            <a:solidFill>
              <a:srgbClr val="000000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63" name=""/>
            <p:cNvSpPr/>
            <p:nvPr/>
          </p:nvSpPr>
          <p:spPr>
            <a:xfrm>
              <a:off x="5641929" y="6049442"/>
              <a:ext cx="101827" cy="87782"/>
            </a:xfrm>
            <a:prstGeom prst="triangle">
              <a:avLst>
                <a:gd name="adj" fmla="val 50000"/>
              </a:avLst>
            </a:prstGeom>
            <a:solidFill>
              <a:srgbClr val="000000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64" name=""/>
            <p:cNvSpPr/>
            <p:nvPr/>
          </p:nvSpPr>
          <p:spPr>
            <a:xfrm>
              <a:off x="6891805" y="5158280"/>
              <a:ext cx="137160" cy="137160"/>
            </a:xfrm>
            <a:prstGeom prst="rect">
              <a:avLst/>
            </a:prstGeom>
            <a:solidFill>
              <a:srgbClr val="000000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65" name=""/>
            <p:cNvSpPr/>
            <p:nvPr/>
          </p:nvSpPr>
          <p:spPr>
            <a:xfrm rot="1800000">
              <a:off x="5768858" y="5571026"/>
              <a:ext cx="137160" cy="137160"/>
            </a:xfrm>
            <a:prstGeom prst="rect">
              <a:avLst/>
            </a:prstGeom>
            <a:solidFill>
              <a:srgbClr val="000000">
                <a:alpha val="100000"/>
              </a:srgbClr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77" name=""/>
          <p:cNvSpPr txBox="1"/>
          <p:nvPr/>
        </p:nvSpPr>
        <p:spPr>
          <a:xfrm>
            <a:off x="8940870" y="4062831"/>
            <a:ext cx="2411787" cy="3643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>
                <a:latin typeface="맑은 고딕"/>
                <a:ea typeface="맑은 고딕"/>
              </a:rPr>
              <a:t>후각 수용체 단백질</a:t>
            </a:r>
            <a:endParaRPr lang="ko-KR" altLang="en-US" b="1">
              <a:latin typeface="맑은 고딕"/>
              <a:ea typeface="맑은 고딕"/>
            </a:endParaRPr>
          </a:p>
        </p:txBody>
      </p:sp>
      <p:cxnSp>
        <p:nvCxnSpPr>
          <p:cNvPr id="178" name=""/>
          <p:cNvCxnSpPr/>
          <p:nvPr/>
        </p:nvCxnSpPr>
        <p:spPr>
          <a:xfrm rot="10800000" flipV="1">
            <a:off x="7536180" y="4245025"/>
            <a:ext cx="1275432" cy="1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"/>
          <p:cNvSpPr/>
          <p:nvPr/>
        </p:nvSpPr>
        <p:spPr>
          <a:xfrm rot="19200000">
            <a:off x="6821926" y="4612803"/>
            <a:ext cx="178527" cy="335317"/>
          </a:xfrm>
          <a:custGeom>
            <a:avLst/>
            <a:gdLst>
              <a:gd name="connsiteX0" fmla="*/ 307178 w 575339"/>
              <a:gd name="connsiteY0" fmla="*/ 911219 h 1851775"/>
              <a:gd name="connsiteX1" fmla="*/ 312312 w 575339"/>
              <a:gd name="connsiteY1" fmla="*/ -4717 h 1851775"/>
              <a:gd name="connsiteX2" fmla="*/ 307178 w 575339"/>
              <a:gd name="connsiteY2" fmla="*/ 911219 h 1851775"/>
              <a:gd name="connsiteX3" fmla="*/ 575615 w 575339"/>
              <a:gd name="connsiteY3" fmla="*/ 1854493 h 1851775"/>
              <a:gd name="connsiteX4" fmla="*/ 307178 w 575339"/>
              <a:gd name="connsiteY4" fmla="*/ 911219 h 1851775"/>
              <a:gd name="connsiteX5" fmla="*/ 307178 w 575339"/>
              <a:gd name="connsiteY5" fmla="*/ 911219 h 1851775"/>
              <a:gd name="connsiteX6" fmla="*/ 307178 w 575339"/>
              <a:gd name="connsiteY6" fmla="*/ 911219 h 1851775"/>
              <a:gd name="connsiteX7" fmla="*/ 307178 w 575339"/>
              <a:gd name="connsiteY7" fmla="*/ 911219 h 1851775"/>
              <a:gd name="connsiteX8" fmla="*/ 307178 w 575339"/>
              <a:gd name="connsiteY8" fmla="*/ 911219 h 1851775"/>
              <a:gd name="connsiteX9" fmla="*/ 307178 w 575339"/>
              <a:gd name="connsiteY9" fmla="*/ 911219 h 1851775"/>
              <a:gd name="connsiteX10" fmla="*/ -358 w 575339"/>
              <a:gd name="connsiteY10" fmla="*/ 1836177 h 1851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5339" h="1851775">
                <a:moveTo>
                  <a:pt x="307178" y="911219"/>
                </a:moveTo>
                <a:lnTo>
                  <a:pt x="312312" y="-4717"/>
                </a:lnTo>
                <a:lnTo>
                  <a:pt x="307178" y="911219"/>
                </a:lnTo>
                <a:lnTo>
                  <a:pt x="575615" y="1854493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-358" y="1836177"/>
                </a:lnTo>
              </a:path>
            </a:pathLst>
          </a:custGeom>
          <a:solidFill>
            <a:srgbClr val="315f97">
              <a:alpha val="100000"/>
            </a:srgbClr>
          </a:solidFill>
          <a:ln w="19050" cap="flat" cmpd="sng" algn="ctr">
            <a:solidFill>
              <a:srgbClr val="172d48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192" name=""/>
          <p:cNvGrpSpPr/>
          <p:nvPr/>
        </p:nvGrpSpPr>
        <p:grpSpPr>
          <a:xfrm rot="0">
            <a:off x="6326787" y="4730959"/>
            <a:ext cx="716672" cy="427320"/>
            <a:chOff x="6326787" y="4730958"/>
            <a:chExt cx="716672" cy="427320"/>
          </a:xfrm>
        </p:grpSpPr>
        <p:sp>
          <p:nvSpPr>
            <p:cNvPr id="162" name=""/>
            <p:cNvSpPr/>
            <p:nvPr/>
          </p:nvSpPr>
          <p:spPr>
            <a:xfrm>
              <a:off x="6326787" y="4961001"/>
              <a:ext cx="166904" cy="197278"/>
            </a:xfrm>
            <a:prstGeom prst="triangle">
              <a:avLst>
                <a:gd name="adj" fmla="val 50000"/>
              </a:avLst>
            </a:prstGeom>
            <a:solidFill>
              <a:srgbClr val="000000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81" name=""/>
            <p:cNvSpPr/>
            <p:nvPr/>
          </p:nvSpPr>
          <p:spPr>
            <a:xfrm rot="19200000">
              <a:off x="6876555" y="4730958"/>
              <a:ext cx="166904" cy="197278"/>
            </a:xfrm>
            <a:prstGeom prst="triangle">
              <a:avLst>
                <a:gd name="adj" fmla="val 50000"/>
              </a:avLst>
            </a:prstGeom>
            <a:solidFill>
              <a:srgbClr val="000000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83" name=""/>
          <p:cNvSpPr/>
          <p:nvPr/>
        </p:nvSpPr>
        <p:spPr>
          <a:xfrm rot="2697035">
            <a:off x="8789686" y="5772264"/>
            <a:ext cx="195453" cy="205740"/>
          </a:xfrm>
          <a:prstGeom prst="ellipse">
            <a:avLst/>
          </a:prstGeom>
          <a:solidFill>
            <a:schemeClr val="dk1">
              <a:alpha val="100000"/>
            </a:scheme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84" name=""/>
          <p:cNvSpPr/>
          <p:nvPr/>
        </p:nvSpPr>
        <p:spPr>
          <a:xfrm rot="10800000">
            <a:off x="10095849" y="5845978"/>
            <a:ext cx="101827" cy="87782"/>
          </a:xfrm>
          <a:prstGeom prst="triangle">
            <a:avLst>
              <a:gd name="adj" fmla="val 50000"/>
            </a:avLst>
          </a:prstGeom>
          <a:solidFill>
            <a:srgbClr val="000000">
              <a:alpha val="100000"/>
            </a:srgbClr>
          </a:solidFill>
          <a:ln w="19050" cap="flat" cmpd="sng" algn="ctr">
            <a:solidFill>
              <a:srgbClr val="172d48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5" name=""/>
          <p:cNvSpPr/>
          <p:nvPr/>
        </p:nvSpPr>
        <p:spPr>
          <a:xfrm>
            <a:off x="11402062" y="5860608"/>
            <a:ext cx="146304" cy="146304"/>
          </a:xfrm>
          <a:prstGeom prst="rect">
            <a:avLst/>
          </a:prstGeom>
          <a:solidFill>
            <a:schemeClr val="dk1">
              <a:alpha val="100000"/>
            </a:scheme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86" name=""/>
          <p:cNvSpPr txBox="1"/>
          <p:nvPr/>
        </p:nvSpPr>
        <p:spPr>
          <a:xfrm>
            <a:off x="7536180" y="5733289"/>
            <a:ext cx="1013482" cy="319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냄새 물질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7" name=""/>
          <p:cNvSpPr txBox="1"/>
          <p:nvPr/>
        </p:nvSpPr>
        <p:spPr>
          <a:xfrm>
            <a:off x="8424454" y="5330385"/>
            <a:ext cx="1013482" cy="319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포도냄새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8" name=""/>
          <p:cNvSpPr txBox="1"/>
          <p:nvPr/>
        </p:nvSpPr>
        <p:spPr>
          <a:xfrm>
            <a:off x="9640023" y="5330385"/>
            <a:ext cx="1013482" cy="319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사과냄새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89" name=""/>
          <p:cNvSpPr txBox="1"/>
          <p:nvPr/>
        </p:nvSpPr>
        <p:spPr>
          <a:xfrm>
            <a:off x="10920603" y="5323571"/>
            <a:ext cx="1129540" cy="31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바나나냄새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4" name=""/>
          <p:cNvSpPr txBox="1"/>
          <p:nvPr/>
        </p:nvSpPr>
        <p:spPr>
          <a:xfrm>
            <a:off x="10197676" y="676656"/>
            <a:ext cx="1621849" cy="364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latin typeface="맑은 고딕"/>
                <a:ea typeface="맑은 고딕"/>
              </a:rPr>
              <a:t>사과 냄새</a:t>
            </a:r>
            <a:r>
              <a:rPr lang="en-US" altLang="ko-KR" b="1">
                <a:latin typeface="맑은 고딕"/>
                <a:ea typeface="맑은 고딕"/>
              </a:rPr>
              <a:t>!!</a:t>
            </a:r>
            <a:endParaRPr lang="en-US" altLang="ko-KR" b="1"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3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3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  <p:bldP spid="190" grpId="1" animBg="1"/>
      <p:bldP spid="191" grpId="2" animBg="1"/>
      <p:bldP spid="194" grpId="3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31442" y="1097570"/>
            <a:ext cx="9433179" cy="521179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rcRect l="52010" b="50000"/>
          <a:stretch>
            <a:fillRect/>
          </a:stretch>
        </p:blipFill>
        <p:spPr>
          <a:xfrm>
            <a:off x="6775422" y="1097570"/>
            <a:ext cx="4289199" cy="2425872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5"/>
          <a:srcRect r="56940" b="50190"/>
          <a:stretch>
            <a:fillRect/>
          </a:stretch>
        </p:blipFill>
        <p:spPr>
          <a:xfrm>
            <a:off x="2247236" y="1097570"/>
            <a:ext cx="3848763" cy="2416692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6"/>
          <a:srcRect t="50000" r="56230"/>
          <a:stretch>
            <a:fillRect/>
          </a:stretch>
        </p:blipFill>
        <p:spPr>
          <a:xfrm>
            <a:off x="2255618" y="3883487"/>
            <a:ext cx="3912390" cy="2425872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7"/>
          <a:srcRect l="53410" t="50000"/>
          <a:stretch>
            <a:fillRect/>
          </a:stretch>
        </p:blipFill>
        <p:spPr>
          <a:xfrm>
            <a:off x="6888099" y="3861054"/>
            <a:ext cx="4164422" cy="2425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0" name=""/>
          <p:cNvSpPr/>
          <p:nvPr/>
        </p:nvSpPr>
        <p:spPr>
          <a:xfrm>
            <a:off x="371285" y="901486"/>
            <a:ext cx="3600450" cy="2520315"/>
          </a:xfrm>
          <a:prstGeom prst="roundRect">
            <a:avLst>
              <a:gd name="adj" fmla="val 38541"/>
            </a:avLst>
          </a:prstGeom>
          <a:noFill/>
          <a:ln w="63500" cap="rnd">
            <a:solidFill>
              <a:srgbClr val="329c83">
                <a:alpha val="9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1" name=""/>
          <p:cNvGrpSpPr/>
          <p:nvPr/>
        </p:nvGrpSpPr>
        <p:grpSpPr>
          <a:xfrm rot="0">
            <a:off x="515303" y="2469222"/>
            <a:ext cx="720090" cy="952578"/>
            <a:chOff x="1199388" y="1351597"/>
            <a:chExt cx="1382459" cy="1828799"/>
          </a:xfrm>
        </p:grpSpPr>
        <p:sp>
          <p:nvSpPr>
            <p:cNvPr id="32" name=""/>
            <p:cNvSpPr/>
            <p:nvPr/>
          </p:nvSpPr>
          <p:spPr>
            <a:xfrm>
              <a:off x="1433417" y="1351597"/>
              <a:ext cx="914400" cy="914400"/>
            </a:xfrm>
            <a:prstGeom prst="ellipse">
              <a:avLst/>
            </a:prstGeom>
            <a:solidFill>
              <a:srgbClr val="b7e8dd"/>
            </a:solidFill>
            <a:ln w="63500" cap="rnd" cmpd="sng" algn="ctr">
              <a:solidFill>
                <a:srgbClr val="329c83">
                  <a:alpha val="80000"/>
                </a:srgbClr>
              </a:solidFill>
              <a:prstDash val="solid"/>
              <a:round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3" name=""/>
            <p:cNvSpPr/>
            <p:nvPr/>
          </p:nvSpPr>
          <p:spPr>
            <a:xfrm>
              <a:off x="1199388" y="2265997"/>
              <a:ext cx="1382459" cy="914400"/>
            </a:xfrm>
            <a:prstGeom prst="round2SameRect">
              <a:avLst>
                <a:gd name="adj1" fmla="val 50000"/>
                <a:gd name="adj2" fmla="val 14831"/>
              </a:avLst>
            </a:prstGeom>
            <a:solidFill>
              <a:srgbClr val="b7e8dd"/>
            </a:solidFill>
            <a:ln w="63500" cap="rnd" cmpd="sng" algn="ctr">
              <a:solidFill>
                <a:srgbClr val="329c83">
                  <a:alpha val="80000"/>
                </a:srgbClr>
              </a:solidFill>
              <a:prstDash val="solid"/>
              <a:round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34" name=""/>
          <p:cNvSpPr/>
          <p:nvPr/>
        </p:nvSpPr>
        <p:spPr>
          <a:xfrm>
            <a:off x="4655820" y="3707894"/>
            <a:ext cx="3600450" cy="2520315"/>
          </a:xfrm>
          <a:prstGeom prst="roundRect">
            <a:avLst>
              <a:gd name="adj" fmla="val 38541"/>
            </a:avLst>
          </a:prstGeom>
          <a:noFill/>
          <a:ln w="63500" cap="rnd" cmpd="sng" algn="ctr">
            <a:solidFill>
              <a:srgbClr val="595959">
                <a:alpha val="898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35" name=""/>
          <p:cNvGrpSpPr/>
          <p:nvPr/>
        </p:nvGrpSpPr>
        <p:grpSpPr>
          <a:xfrm rot="0">
            <a:off x="4799838" y="5275631"/>
            <a:ext cx="720090" cy="952578"/>
            <a:chOff x="1199388" y="1351597"/>
            <a:chExt cx="1382459" cy="1828799"/>
          </a:xfrm>
        </p:grpSpPr>
        <p:sp>
          <p:nvSpPr>
            <p:cNvPr id="36" name=""/>
            <p:cNvSpPr/>
            <p:nvPr/>
          </p:nvSpPr>
          <p:spPr>
            <a:xfrm>
              <a:off x="1433417" y="1351597"/>
              <a:ext cx="914400" cy="914400"/>
            </a:xfrm>
            <a:prstGeom prst="ellipse">
              <a:avLst/>
            </a:prstGeom>
            <a:solidFill>
              <a:srgbClr val="e4e4e4">
                <a:alpha val="100000"/>
              </a:srgbClr>
            </a:solidFill>
            <a:ln w="63500" cap="rnd" cmpd="sng" algn="ctr">
              <a:solidFill>
                <a:srgbClr val="595959">
                  <a:alpha val="80000"/>
                </a:srgbClr>
              </a:solidFill>
              <a:prstDash val="solid"/>
              <a:round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7" name=""/>
            <p:cNvSpPr/>
            <p:nvPr/>
          </p:nvSpPr>
          <p:spPr>
            <a:xfrm>
              <a:off x="1199388" y="2265997"/>
              <a:ext cx="1382459" cy="914400"/>
            </a:xfrm>
            <a:prstGeom prst="round2SameRect">
              <a:avLst>
                <a:gd name="adj1" fmla="val 50000"/>
                <a:gd name="adj2" fmla="val 14831"/>
              </a:avLst>
            </a:prstGeom>
            <a:solidFill>
              <a:srgbClr val="e4e4e4">
                <a:alpha val="100000"/>
              </a:srgbClr>
            </a:solidFill>
            <a:ln w="63500" cap="rnd" cmpd="sng" algn="ctr">
              <a:solidFill>
                <a:srgbClr val="595959">
                  <a:alpha val="80000"/>
                </a:srgbClr>
              </a:solidFill>
              <a:prstDash val="solid"/>
              <a:round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38" name=""/>
          <p:cNvSpPr/>
          <p:nvPr/>
        </p:nvSpPr>
        <p:spPr>
          <a:xfrm>
            <a:off x="371285" y="3707893"/>
            <a:ext cx="3600450" cy="2520315"/>
          </a:xfrm>
          <a:prstGeom prst="roundRect">
            <a:avLst>
              <a:gd name="adj" fmla="val 38541"/>
            </a:avLst>
          </a:prstGeom>
          <a:noFill/>
          <a:ln w="63500" cap="rnd" cmpd="sng" algn="ctr">
            <a:solidFill>
              <a:srgbClr val="ffa366">
                <a:alpha val="898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39" name=""/>
          <p:cNvGrpSpPr/>
          <p:nvPr/>
        </p:nvGrpSpPr>
        <p:grpSpPr>
          <a:xfrm rot="0">
            <a:off x="515303" y="5275630"/>
            <a:ext cx="720090" cy="952578"/>
            <a:chOff x="1199388" y="1351597"/>
            <a:chExt cx="1382459" cy="1828799"/>
          </a:xfrm>
        </p:grpSpPr>
        <p:sp>
          <p:nvSpPr>
            <p:cNvPr id="40" name=""/>
            <p:cNvSpPr/>
            <p:nvPr/>
          </p:nvSpPr>
          <p:spPr>
            <a:xfrm>
              <a:off x="1433417" y="1351597"/>
              <a:ext cx="914400" cy="914400"/>
            </a:xfrm>
            <a:prstGeom prst="ellipse">
              <a:avLst/>
            </a:prstGeom>
            <a:solidFill>
              <a:srgbClr val="ffe0cc">
                <a:alpha val="100000"/>
              </a:srgbClr>
            </a:solidFill>
            <a:ln w="63500" cap="rnd" cmpd="sng" algn="ctr">
              <a:solidFill>
                <a:srgbClr val="ffa366">
                  <a:alpha val="80000"/>
                </a:srgbClr>
              </a:solidFill>
              <a:prstDash val="solid"/>
              <a:round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41" name=""/>
            <p:cNvSpPr/>
            <p:nvPr/>
          </p:nvSpPr>
          <p:spPr>
            <a:xfrm>
              <a:off x="1199388" y="2265997"/>
              <a:ext cx="1382459" cy="914400"/>
            </a:xfrm>
            <a:prstGeom prst="round2SameRect">
              <a:avLst>
                <a:gd name="adj1" fmla="val 50000"/>
                <a:gd name="adj2" fmla="val 14831"/>
              </a:avLst>
            </a:prstGeom>
            <a:solidFill>
              <a:srgbClr val="ffe0cc">
                <a:alpha val="100000"/>
              </a:srgbClr>
            </a:solidFill>
            <a:ln w="63500" cap="rnd" cmpd="sng" algn="ctr">
              <a:solidFill>
                <a:srgbClr val="ffa366">
                  <a:alpha val="80000"/>
                </a:srgbClr>
              </a:solidFill>
              <a:prstDash val="solid"/>
              <a:round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42" name=""/>
          <p:cNvSpPr/>
          <p:nvPr/>
        </p:nvSpPr>
        <p:spPr>
          <a:xfrm>
            <a:off x="4655820" y="914400"/>
            <a:ext cx="3600450" cy="2520315"/>
          </a:xfrm>
          <a:prstGeom prst="roundRect">
            <a:avLst>
              <a:gd name="adj" fmla="val 38541"/>
            </a:avLst>
          </a:prstGeom>
          <a:solidFill>
            <a:schemeClr val="lt1"/>
          </a:solidFill>
          <a:ln w="63500" cap="rnd" cmpd="sng" algn="ctr">
            <a:solidFill>
              <a:srgbClr val="295df2">
                <a:alpha val="898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43" name=""/>
          <p:cNvGrpSpPr/>
          <p:nvPr/>
        </p:nvGrpSpPr>
        <p:grpSpPr>
          <a:xfrm rot="0">
            <a:off x="4799838" y="2482136"/>
            <a:ext cx="720090" cy="952578"/>
            <a:chOff x="1199388" y="1351597"/>
            <a:chExt cx="1382459" cy="1828799"/>
          </a:xfrm>
          <a:solidFill>
            <a:schemeClr val="lt1"/>
          </a:solidFill>
        </p:grpSpPr>
        <p:sp>
          <p:nvSpPr>
            <p:cNvPr id="44" name=""/>
            <p:cNvSpPr/>
            <p:nvPr/>
          </p:nvSpPr>
          <p:spPr>
            <a:xfrm>
              <a:off x="1433417" y="1351597"/>
              <a:ext cx="914400" cy="914400"/>
            </a:xfrm>
            <a:prstGeom prst="ellipse">
              <a:avLst/>
            </a:prstGeom>
            <a:solidFill>
              <a:srgbClr val="c7e9fc"/>
            </a:solidFill>
            <a:ln w="63500" cap="rnd" cmpd="sng" algn="ctr">
              <a:solidFill>
                <a:srgbClr val="295df2">
                  <a:alpha val="80000"/>
                </a:srgbClr>
              </a:solidFill>
              <a:prstDash val="solid"/>
              <a:round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45" name=""/>
            <p:cNvSpPr/>
            <p:nvPr/>
          </p:nvSpPr>
          <p:spPr>
            <a:xfrm>
              <a:off x="1199388" y="2265997"/>
              <a:ext cx="1382459" cy="914400"/>
            </a:xfrm>
            <a:prstGeom prst="round2SameRect">
              <a:avLst>
                <a:gd name="adj1" fmla="val 50000"/>
                <a:gd name="adj2" fmla="val 14831"/>
              </a:avLst>
            </a:prstGeom>
            <a:solidFill>
              <a:srgbClr val="c7e9fc"/>
            </a:solidFill>
            <a:ln w="63500" cap="rnd" cmpd="sng" algn="ctr">
              <a:solidFill>
                <a:srgbClr val="295df2">
                  <a:alpha val="80000"/>
                </a:srgbClr>
              </a:solidFill>
              <a:prstDash val="solid"/>
              <a:round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46" name=""/>
          <p:cNvSpPr txBox="1"/>
          <p:nvPr/>
        </p:nvSpPr>
        <p:spPr>
          <a:xfrm>
            <a:off x="1235393" y="3063280"/>
            <a:ext cx="648081" cy="36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rgbClr val="595959"/>
                </a:solidFill>
                <a:latin typeface="맑은 고딕"/>
              </a:rPr>
              <a:t>국방</a:t>
            </a:r>
            <a:endParaRPr lang="ko-KR" altLang="en-US" b="1"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5519928" y="5869689"/>
            <a:ext cx="648081" cy="367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우주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1235392" y="5863973"/>
            <a:ext cx="648081" cy="366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의료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5519928" y="3070479"/>
            <a:ext cx="2376297" cy="366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환경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(ECO,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농축산업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해양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50" name=""/>
          <p:cNvSpPr txBox="1"/>
          <p:nvPr/>
        </p:nvSpPr>
        <p:spPr>
          <a:xfrm>
            <a:off x="1235392" y="979210"/>
            <a:ext cx="2592324" cy="2085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군 사령부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교육사령부 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전투발전제안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전투발전부 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신개념무기체계 제안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국내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방위 기관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국방 나라장터 조달청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국방과학연구소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방위사업청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해외 방위 바이어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(SHOT SHOW)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51" name=""/>
          <p:cNvSpPr/>
          <p:nvPr/>
        </p:nvSpPr>
        <p:spPr>
          <a:xfrm>
            <a:off x="8976360" y="2348866"/>
            <a:ext cx="2952368" cy="405534"/>
          </a:xfrm>
          <a:prstGeom prst="roundRect">
            <a:avLst>
              <a:gd name="adj" fmla="val 38541"/>
            </a:avLst>
          </a:prstGeom>
          <a:noFill/>
          <a:ln w="63500" cap="rnd" cmpd="sng" algn="ctr">
            <a:solidFill>
              <a:srgbClr val="ffcccc">
                <a:alpha val="898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8976360" y="2348865"/>
            <a:ext cx="2952369" cy="36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초기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R&amp;D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사업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(B2G)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5483923" y="979210"/>
            <a:ext cx="2592324" cy="2085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국내 대정부기관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환경부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해양수산부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농림축산식품부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국내 중소정부기관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한국환경산업기술원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해양수산과학기술진흥원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농협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수협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극지연구소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해외 환경 바이어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(NOR FISHING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노르웨이 해양수산 양식 산업전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1235393" y="3790571"/>
            <a:ext cx="2592324" cy="178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보건복지부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(K-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헬스케어 스타트업 멤버십 프로그램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국내 기관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질병관리청 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바이러스 진단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국내 병원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해외 의료기기 바이어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(CES)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55" name=""/>
          <p:cNvSpPr txBox="1"/>
          <p:nvPr/>
        </p:nvSpPr>
        <p:spPr>
          <a:xfrm>
            <a:off x="5483923" y="3798953"/>
            <a:ext cx="2592324" cy="1786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민간우주사업체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보령 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CIS Challenge,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STARBURST)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해외 바이어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파트너사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(AXIOM, SPACEX, UAE, Saudi)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국내 대정부기관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과학기술정보통신부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항공우주청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예정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56" name=""/>
          <p:cNvSpPr/>
          <p:nvPr/>
        </p:nvSpPr>
        <p:spPr>
          <a:xfrm>
            <a:off x="8976360" y="3599537"/>
            <a:ext cx="2952368" cy="405534"/>
          </a:xfrm>
          <a:prstGeom prst="roundRect">
            <a:avLst>
              <a:gd name="adj" fmla="val 38541"/>
            </a:avLst>
          </a:prstGeom>
          <a:noFill/>
          <a:ln w="63500" cap="rnd" cmpd="sng" algn="ctr">
            <a:solidFill>
              <a:srgbClr val="ffdfb3">
                <a:alpha val="898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7" name=""/>
          <p:cNvSpPr txBox="1"/>
          <p:nvPr/>
        </p:nvSpPr>
        <p:spPr>
          <a:xfrm>
            <a:off x="8976360" y="3599536"/>
            <a:ext cx="2952369" cy="36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중기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사업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바이어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(B2B)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58" name=""/>
          <p:cNvSpPr/>
          <p:nvPr/>
        </p:nvSpPr>
        <p:spPr>
          <a:xfrm>
            <a:off x="8976360" y="4823690"/>
            <a:ext cx="2952368" cy="405534"/>
          </a:xfrm>
          <a:prstGeom prst="roundRect">
            <a:avLst>
              <a:gd name="adj" fmla="val 38541"/>
            </a:avLst>
          </a:prstGeom>
          <a:noFill/>
          <a:ln w="63500" cap="rnd" cmpd="sng" algn="ctr">
            <a:solidFill>
              <a:srgbClr val="8080ff">
                <a:alpha val="898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8976360" y="4823689"/>
            <a:ext cx="2952369" cy="36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후기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민간 소비자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(B2C)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cxnSp>
        <p:nvCxnSpPr>
          <p:cNvPr id="60" name=""/>
          <p:cNvCxnSpPr/>
          <p:nvPr/>
        </p:nvCxnSpPr>
        <p:spPr>
          <a:xfrm rot="16200000" flipH="1">
            <a:off x="10187470" y="3199930"/>
            <a:ext cx="458139" cy="0"/>
          </a:xfrm>
          <a:prstGeom prst="straightConnector1">
            <a:avLst/>
          </a:prstGeom>
          <a:ln w="38100" cap="rnd">
            <a:solidFill>
              <a:srgbClr val="808080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"/>
          <p:cNvCxnSpPr/>
          <p:nvPr/>
        </p:nvCxnSpPr>
        <p:spPr>
          <a:xfrm rot="16200000" flipH="1">
            <a:off x="10187470" y="4424083"/>
            <a:ext cx="458139" cy="0"/>
          </a:xfrm>
          <a:prstGeom prst="straightConnector1">
            <a:avLst/>
          </a:prstGeom>
          <a:noFill/>
          <a:ln w="38100" cap="rnd" cmpd="sng" algn="ctr">
            <a:solidFill>
              <a:srgbClr val="808080">
                <a:alpha val="100000"/>
              </a:srgbClr>
            </a:solidFill>
            <a:prstDash val="solid"/>
            <a:round/>
            <a:tailEnd type="arrow"/>
          </a:ln>
        </p:spPr>
      </p:cxnSp>
      <p:sp>
        <p:nvSpPr>
          <p:cNvPr id="62" name=""/>
          <p:cNvSpPr txBox="1"/>
          <p:nvPr/>
        </p:nvSpPr>
        <p:spPr>
          <a:xfrm>
            <a:off x="8976360" y="1549146"/>
            <a:ext cx="2952369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단계별 타겟 소비자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pic>
        <p:nvPicPr>
          <p:cNvPr id="6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63945" y="116586"/>
            <a:ext cx="2076342" cy="634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35" name=""/>
          <p:cNvGrpSpPr/>
          <p:nvPr/>
        </p:nvGrpSpPr>
        <p:grpSpPr>
          <a:xfrm rot="0">
            <a:off x="335281" y="703231"/>
            <a:ext cx="7560943" cy="4859845"/>
            <a:chOff x="479299" y="940689"/>
            <a:chExt cx="7128891" cy="4392549"/>
          </a:xfrm>
        </p:grpSpPr>
        <p:sp>
          <p:nvSpPr>
            <p:cNvPr id="15" name=""/>
            <p:cNvSpPr/>
            <p:nvPr/>
          </p:nvSpPr>
          <p:spPr>
            <a:xfrm>
              <a:off x="479299" y="940689"/>
              <a:ext cx="5328666" cy="4392549"/>
            </a:xfrm>
            <a:prstGeom prst="ellipse">
              <a:avLst/>
            </a:prstGeom>
            <a:solidFill>
              <a:srgbClr val="e6f7fe"/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6" name=""/>
            <p:cNvSpPr/>
            <p:nvPr/>
          </p:nvSpPr>
          <p:spPr>
            <a:xfrm>
              <a:off x="1271398" y="1022428"/>
              <a:ext cx="3744468" cy="3086656"/>
            </a:xfrm>
            <a:prstGeom prst="ellipse">
              <a:avLst/>
            </a:prstGeom>
            <a:solidFill>
              <a:srgbClr val="b9eafb"/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7" name=""/>
            <p:cNvSpPr/>
            <p:nvPr/>
          </p:nvSpPr>
          <p:spPr>
            <a:xfrm>
              <a:off x="1991488" y="1079231"/>
              <a:ext cx="2304288" cy="1899480"/>
            </a:xfrm>
            <a:prstGeom prst="ellipse">
              <a:avLst/>
            </a:prstGeom>
            <a:solidFill>
              <a:srgbClr val="70d3f7"/>
            </a:solidFill>
            <a:ln w="19050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cxnSp>
          <p:nvCxnSpPr>
            <p:cNvPr id="18" name=""/>
            <p:cNvCxnSpPr/>
            <p:nvPr/>
          </p:nvCxnSpPr>
          <p:spPr>
            <a:xfrm>
              <a:off x="3143632" y="2960895"/>
              <a:ext cx="4453318" cy="0"/>
            </a:xfrm>
            <a:prstGeom prst="line">
              <a:avLst/>
            </a:prstGeom>
            <a:ln w="38100" cap="rnd">
              <a:solidFill>
                <a:srgbClr val="70d3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"/>
            <p:cNvCxnSpPr/>
            <p:nvPr/>
          </p:nvCxnSpPr>
          <p:spPr>
            <a:xfrm>
              <a:off x="3143632" y="4082510"/>
              <a:ext cx="4464558" cy="0"/>
            </a:xfrm>
            <a:prstGeom prst="line">
              <a:avLst/>
            </a:prstGeom>
            <a:noFill/>
            <a:ln w="38100" cap="rnd" cmpd="sng" algn="ctr">
              <a:solidFill>
                <a:srgbClr val="b9eafb">
                  <a:alpha val="100000"/>
                </a:srgbClr>
              </a:solidFill>
              <a:prstDash val="solid"/>
            </a:ln>
          </p:spPr>
        </p:cxnSp>
        <p:cxnSp>
          <p:nvCxnSpPr>
            <p:cNvPr id="20" name=""/>
            <p:cNvCxnSpPr/>
            <p:nvPr/>
          </p:nvCxnSpPr>
          <p:spPr>
            <a:xfrm>
              <a:off x="3071624" y="5288661"/>
              <a:ext cx="4525326" cy="0"/>
            </a:xfrm>
            <a:prstGeom prst="line">
              <a:avLst/>
            </a:prstGeom>
            <a:noFill/>
            <a:ln w="38100" cap="rnd" cmpd="sng" algn="ctr">
              <a:solidFill>
                <a:srgbClr val="e6f7fe">
                  <a:alpha val="100000"/>
                </a:srgbClr>
              </a:solidFill>
              <a:prstDash val="solid"/>
            </a:ln>
          </p:spPr>
        </p:cxnSp>
      </p:grpSp>
      <p:sp>
        <p:nvSpPr>
          <p:cNvPr id="21" name=""/>
          <p:cNvSpPr txBox="1"/>
          <p:nvPr/>
        </p:nvSpPr>
        <p:spPr>
          <a:xfrm>
            <a:off x="4367784" y="2693196"/>
            <a:ext cx="3600450" cy="300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Arial"/>
                <a:cs typeface="Arial"/>
              </a:rPr>
              <a:t>Servieable obtainable market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808080"/>
              </a:solidFill>
              <a:latin typeface="Arial"/>
              <a:cs typeface="Arial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2639568" y="1836991"/>
            <a:ext cx="1044131" cy="471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cs typeface="Arial"/>
              </a:rPr>
              <a:t>SOM</a:t>
            </a:r>
            <a:endPara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2567559" y="3328797"/>
            <a:ext cx="1188149" cy="47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cs typeface="Arial"/>
              </a:rPr>
              <a:t>SAM</a:t>
            </a:r>
            <a:endPara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2423541" y="4712545"/>
            <a:ext cx="1440180" cy="472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cs typeface="Arial"/>
              </a:rPr>
              <a:t>TAM</a:t>
            </a:r>
            <a:endPara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4356544" y="3912298"/>
            <a:ext cx="3600450" cy="30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Arial"/>
                <a:cs typeface="Arial"/>
              </a:rPr>
              <a:t>Serviceable available market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808080"/>
              </a:solidFill>
              <a:latin typeface="Arial"/>
              <a:cs typeface="Arial"/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4367784" y="5221414"/>
            <a:ext cx="3600450" cy="300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>
                <a:solidFill>
                  <a:srgbClr val="808080"/>
                </a:solidFill>
                <a:latin typeface="Arial"/>
                <a:cs typeface="Arial"/>
              </a:rPr>
              <a:t>Total addressable market</a:t>
            </a:r>
            <a:endParaRPr lang="en-US" altLang="ko-KR" sz="1400" b="1">
              <a:solidFill>
                <a:srgbClr val="808080"/>
              </a:solidFill>
              <a:latin typeface="Arial"/>
              <a:cs typeface="Arial"/>
            </a:endParaRPr>
          </a:p>
        </p:txBody>
      </p:sp>
      <p:sp>
        <p:nvSpPr>
          <p:cNvPr id="27" name=""/>
          <p:cNvSpPr/>
          <p:nvPr/>
        </p:nvSpPr>
        <p:spPr>
          <a:xfrm>
            <a:off x="7896225" y="1692973"/>
            <a:ext cx="3960494" cy="1411414"/>
          </a:xfrm>
          <a:prstGeom prst="roundRect">
            <a:avLst>
              <a:gd name="adj" fmla="val 5208"/>
            </a:avLst>
          </a:prstGeom>
          <a:solidFill>
            <a:srgbClr val="70d3f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700" b="1">
                <a:solidFill>
                  <a:schemeClr val="dk1"/>
                </a:solidFill>
                <a:latin typeface="Arial"/>
                <a:cs typeface="Arial"/>
              </a:rPr>
              <a:t>SOM</a:t>
            </a:r>
            <a:r>
              <a:rPr lang="en-US" altLang="ko-KR" sz="2000" b="1">
                <a:solidFill>
                  <a:schemeClr val="dk1"/>
                </a:solidFill>
                <a:latin typeface="맑은 고딕"/>
              </a:rPr>
              <a:t>(8500</a:t>
            </a:r>
            <a:r>
              <a:rPr lang="ko-KR" altLang="en-US" sz="2000" b="1">
                <a:solidFill>
                  <a:schemeClr val="dk1"/>
                </a:solidFill>
                <a:latin typeface="맑은 고딕"/>
              </a:rPr>
              <a:t>억원</a:t>
            </a:r>
            <a:r>
              <a:rPr lang="en-US" altLang="ko-KR" sz="2000" b="1">
                <a:solidFill>
                  <a:schemeClr val="dk1"/>
                </a:solidFill>
                <a:latin typeface="맑은 고딕"/>
              </a:rPr>
              <a:t>)</a:t>
            </a:r>
            <a:endParaRPr lang="en-US" altLang="ko-KR" sz="1400" b="1">
              <a:solidFill>
                <a:schemeClr val="dk1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시장 규모 </a:t>
            </a:r>
            <a:r>
              <a: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x</a:t>
            </a:r>
            <a:r>
              <a:rPr xmlns:mc="http://schemas.openxmlformats.org/markup-compatibility/2006" xmlns:hp="http://schemas.haansoft.com/office/presentation/8.0" kumimoji="0" lang="ko-KR" altLang="en-US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기대 점유율</a:t>
            </a:r>
            <a:r>
              <a: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2022)</a:t>
            </a:r>
            <a:endPara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ECO,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4020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억원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(SAM x 15%, 2022)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Food &amp; Beverages, 1040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억원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(SAM x 5%, 2022)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 Healthcare,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1660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억원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(SAM x 2%, 2022)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 Others,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2100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억원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(SAM x 15%, 2022)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"/>
          <p:cNvSpPr/>
          <p:nvPr/>
        </p:nvSpPr>
        <p:spPr>
          <a:xfrm>
            <a:off x="7896224" y="4645342"/>
            <a:ext cx="3960495" cy="1159954"/>
          </a:xfrm>
          <a:prstGeom prst="roundRect">
            <a:avLst>
              <a:gd name="adj" fmla="val 5208"/>
            </a:avLst>
          </a:prstGeom>
          <a:solidFill>
            <a:srgbClr val="e6f7f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T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cs typeface="Arial"/>
              </a:rPr>
              <a:t>AM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</a:rPr>
              <a:t>56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</a:rPr>
              <a:t>조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</a:rPr>
              <a:t>7500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</a:rPr>
              <a:t>억원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 $42.39 Billion(USD),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한화 약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56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조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7500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억원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 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</a:rPr>
              <a:t>CAGR of 6.49%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from 2023 to 2030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Research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Verified Market Research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조사기준년도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2022,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통계 발행일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July 2023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" name=""/>
          <p:cNvSpPr/>
          <p:nvPr/>
        </p:nvSpPr>
        <p:spPr>
          <a:xfrm>
            <a:off x="7896224" y="3212973"/>
            <a:ext cx="3960495" cy="1296161"/>
          </a:xfrm>
          <a:prstGeom prst="roundRect">
            <a:avLst>
              <a:gd name="adj" fmla="val 5208"/>
            </a:avLst>
          </a:prstGeom>
          <a:solidFill>
            <a:srgbClr val="b9eafb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cs typeface="Arial"/>
              </a:rPr>
              <a:t>SAM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(8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조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3000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억원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시장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소비시장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전체 비율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x 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타겟 국가 시장 비율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X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타겟 기술 비율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 ECO,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조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6800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억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(32.38%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x 65%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x 22.5%, 2022)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Food &amp; Beverages,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조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800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억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(25.09% x 65%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x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22.5%)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 Healthcare,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조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5600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억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(18.82% x 65% x 22.5%,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2022)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 Others,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조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100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억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(24.29%x 65% x 22.5%,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2022)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30" name=""/>
          <p:cNvGrpSpPr/>
          <p:nvPr/>
        </p:nvGrpSpPr>
        <p:grpSpPr>
          <a:xfrm rot="0">
            <a:off x="983361" y="5861685"/>
            <a:ext cx="360044" cy="476289"/>
            <a:chOff x="1199388" y="1351597"/>
            <a:chExt cx="1382459" cy="1828800"/>
          </a:xfrm>
          <a:solidFill>
            <a:srgbClr val="ffffff">
              <a:alpha val="100000"/>
            </a:srgbClr>
          </a:solidFill>
        </p:grpSpPr>
        <p:sp>
          <p:nvSpPr>
            <p:cNvPr id="31" name=""/>
            <p:cNvSpPr/>
            <p:nvPr/>
          </p:nvSpPr>
          <p:spPr>
            <a:xfrm>
              <a:off x="1433417" y="1351597"/>
              <a:ext cx="914400" cy="914400"/>
            </a:xfrm>
            <a:prstGeom prst="ellipse">
              <a:avLst/>
            </a:prstGeom>
            <a:solidFill>
              <a:srgbClr val="c7e9fc">
                <a:alpha val="100000"/>
              </a:srgbClr>
            </a:solidFill>
            <a:ln w="38100" cap="rnd" cmpd="sng" algn="ctr">
              <a:solidFill>
                <a:srgbClr val="0000ff">
                  <a:alpha val="40000"/>
                </a:srgbClr>
              </a:solidFill>
              <a:prstDash val="solid"/>
              <a:round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2" name=""/>
            <p:cNvSpPr/>
            <p:nvPr/>
          </p:nvSpPr>
          <p:spPr>
            <a:xfrm>
              <a:off x="1199388" y="2265997"/>
              <a:ext cx="1382459" cy="914400"/>
            </a:xfrm>
            <a:prstGeom prst="round2SameRect">
              <a:avLst>
                <a:gd name="adj1" fmla="val 50000"/>
                <a:gd name="adj2" fmla="val 14831"/>
              </a:avLst>
            </a:prstGeom>
            <a:solidFill>
              <a:srgbClr val="c7e9fc">
                <a:alpha val="100000"/>
              </a:srgbClr>
            </a:solidFill>
            <a:ln w="38100" cap="rnd" cmpd="sng" algn="ctr">
              <a:solidFill>
                <a:srgbClr val="0000ff">
                  <a:alpha val="40000"/>
                </a:srgbClr>
              </a:solidFill>
              <a:prstDash val="solid"/>
              <a:round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33" name=""/>
          <p:cNvSpPr txBox="1"/>
          <p:nvPr/>
        </p:nvSpPr>
        <p:spPr>
          <a:xfrm>
            <a:off x="1415415" y="5861685"/>
            <a:ext cx="7704963" cy="519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808080"/>
              </a:solidFill>
              <a:latin typeface="Arial"/>
              <a:cs typeface="Arial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Arial"/>
                <a:cs typeface="Arial"/>
              </a:rPr>
              <a:t>- Users : Environmental Monitoring, Food &amp; Beverages Industry, Healthcare, Others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808080"/>
              </a:solidFill>
              <a:latin typeface="Arial"/>
              <a:cs typeface="Arial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03901" y="116586"/>
            <a:ext cx="2736342" cy="6720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1246988"/>
            <a:ext cx="6374733" cy="3320173"/>
          </a:xfrm>
          <a:prstGeom prst="rect">
            <a:avLst/>
          </a:prstGeom>
        </p:spPr>
      </p:pic>
      <p:cxnSp>
        <p:nvCxnSpPr>
          <p:cNvPr id="6" name=""/>
          <p:cNvCxnSpPr/>
          <p:nvPr/>
        </p:nvCxnSpPr>
        <p:spPr>
          <a:xfrm rot="16200000" flipH="1">
            <a:off x="4703189" y="3798019"/>
            <a:ext cx="5102060" cy="0"/>
          </a:xfrm>
          <a:prstGeom prst="line">
            <a:avLst/>
          </a:prstGeom>
          <a:ln w="63500" cap="rnd">
            <a:solidFill>
              <a:srgbClr val="808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"/>
          <p:cNvSpPr txBox="1"/>
          <p:nvPr/>
        </p:nvSpPr>
        <p:spPr>
          <a:xfrm>
            <a:off x="609599" y="4620743"/>
            <a:ext cx="3915662" cy="360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Market Size</a:t>
            </a:r>
            <a:endParaRPr lang="en-US" altLang="ko-KR" b="1"/>
          </a:p>
        </p:txBody>
      </p:sp>
      <p:sp>
        <p:nvSpPr>
          <p:cNvPr id="8" name=""/>
          <p:cNvSpPr txBox="1"/>
          <p:nvPr/>
        </p:nvSpPr>
        <p:spPr>
          <a:xfrm>
            <a:off x="3864279" y="4619078"/>
            <a:ext cx="3604331" cy="36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CAGR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(Compound Annual Growth Rate)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9" name=""/>
          <p:cNvSpPr/>
          <p:nvPr/>
        </p:nvSpPr>
        <p:spPr>
          <a:xfrm>
            <a:off x="3925257" y="4981574"/>
            <a:ext cx="3161908" cy="1367475"/>
          </a:xfrm>
          <a:prstGeom prst="rect">
            <a:avLst/>
          </a:prstGeom>
          <a:noFill/>
          <a:ln w="19050" cap="flat" cmpd="sng" algn="ctr">
            <a:solidFill>
              <a:srgbClr val="8080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Times New Roman"/>
              </a:rPr>
              <a:t>North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Times New Roman"/>
              </a:rPr>
              <a:t>America 16%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Times New Roman"/>
              </a:rPr>
              <a:t>Asia Pacific 11%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Europe 4.5%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Latin America 4.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2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%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Times New Roman"/>
              </a:rPr>
              <a:t>Middle East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and Africa 3.5%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7455617" y="1246989"/>
            <a:ext cx="4288808" cy="34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국가별 시장 동향과 초기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시장 진입 전략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1" name=""/>
          <p:cNvSpPr/>
          <p:nvPr/>
        </p:nvSpPr>
        <p:spPr>
          <a:xfrm>
            <a:off x="7455617" y="1737623"/>
            <a:ext cx="1839996" cy="539233"/>
          </a:xfrm>
          <a:prstGeom prst="rect">
            <a:avLst/>
          </a:prstGeom>
          <a:solidFill>
            <a:schemeClr val="lt1"/>
          </a:solidFill>
          <a:ln>
            <a:solidFill>
              <a:srgbClr val="808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b="1">
                <a:solidFill>
                  <a:srgbClr val="000000"/>
                </a:solidFill>
              </a:rPr>
              <a:t>Middle East</a:t>
            </a:r>
            <a:endParaRPr lang="en-US" altLang="ko-KR" sz="1700" b="1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lang="en-US" altLang="ko-KR" sz="900" b="1">
                <a:solidFill>
                  <a:srgbClr val="000000"/>
                </a:solidFill>
              </a:rPr>
              <a:t>(</a:t>
            </a:r>
            <a:r>
              <a:rPr lang="ko-KR" altLang="en-US" sz="900" b="1">
                <a:solidFill>
                  <a:srgbClr val="000000"/>
                </a:solidFill>
              </a:rPr>
              <a:t>사우디</a:t>
            </a:r>
            <a:r>
              <a:rPr lang="en-US" altLang="ko-KR" sz="900" b="1">
                <a:solidFill>
                  <a:srgbClr val="000000"/>
                </a:solidFill>
              </a:rPr>
              <a:t>,</a:t>
            </a:r>
            <a:r>
              <a:rPr lang="ko-KR" altLang="en-US" sz="900" b="1">
                <a:solidFill>
                  <a:srgbClr val="000000"/>
                </a:solidFill>
              </a:rPr>
              <a:t> </a:t>
            </a:r>
            <a:r>
              <a:rPr lang="en-US" altLang="ko-KR" sz="900" b="1">
                <a:solidFill>
                  <a:srgbClr val="000000"/>
                </a:solidFill>
              </a:rPr>
              <a:t>UAE </a:t>
            </a:r>
            <a:r>
              <a:rPr lang="ko-KR" altLang="en-US" sz="900" b="1">
                <a:solidFill>
                  <a:srgbClr val="000000"/>
                </a:solidFill>
              </a:rPr>
              <a:t>등</a:t>
            </a:r>
            <a:r>
              <a:rPr lang="en-US" altLang="ko-KR" sz="900" b="1">
                <a:solidFill>
                  <a:srgbClr val="000000"/>
                </a:solidFill>
              </a:rPr>
              <a:t>)</a:t>
            </a:r>
            <a:endParaRPr lang="en-US" altLang="ko-KR" sz="900" b="1">
              <a:solidFill>
                <a:srgbClr val="000000"/>
              </a:solidFill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9408414" y="1698496"/>
            <a:ext cx="2783585" cy="1604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우주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최근 중동은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특히 우주산업에 집중적으로 자금을 투자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(1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차 타겟 시장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우주 산업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쎄트랙아이는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UAE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에게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인공위성 기술을 판매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우주관련 학회에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UAE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협력 프로그램 다수 운영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3" name=""/>
          <p:cNvSpPr/>
          <p:nvPr/>
        </p:nvSpPr>
        <p:spPr>
          <a:xfrm>
            <a:off x="7468610" y="3406521"/>
            <a:ext cx="1859635" cy="586168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8080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Asia Pacific</a:t>
            </a:r>
            <a:endPara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대한</a:t>
            </a:r>
            <a:r>
              <a:rPr xmlns:mc="http://schemas.openxmlformats.org/markup-compatibility/2006" xmlns:hp="http://schemas.haansoft.com/office/presentation/8.0" kumimoji="0" lang="ko-KR" altLang="en-US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민국</a:t>
            </a: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중국</a:t>
            </a: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대만</a:t>
            </a: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</a:t>
            </a:r>
            <a:endPara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베트남 등</a:t>
            </a: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)</a:t>
            </a:r>
            <a:endPara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4" name=""/>
          <p:cNvSpPr/>
          <p:nvPr/>
        </p:nvSpPr>
        <p:spPr>
          <a:xfrm>
            <a:off x="7455617" y="4978028"/>
            <a:ext cx="1859635" cy="5392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8080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North America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미국 등</a:t>
            </a: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)</a:t>
            </a:r>
            <a:endPara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9408414" y="3377184"/>
            <a:ext cx="2664333" cy="1231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환경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반도체 공정 및 환경 관련 산업에서 사용할 것으로 기대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(1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차 타겟 시장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대기 환경 산업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한국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중국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대만의 반도체 공장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베트남 대기 필터 산업 성장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9408414" y="4910330"/>
            <a:ext cx="2783586" cy="1383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전분야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미국의 경우 국방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의료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우주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환경의 거의 모든 분야에서 사용할 것으로 기대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(1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차 타겟 시장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우주 산업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-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아르테미스 프로젝트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CIS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챌린지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7" name=""/>
          <p:cNvSpPr/>
          <p:nvPr/>
        </p:nvSpPr>
        <p:spPr>
          <a:xfrm>
            <a:off x="609598" y="4981574"/>
            <a:ext cx="3112810" cy="1367475"/>
          </a:xfrm>
          <a:prstGeom prst="rect">
            <a:avLst/>
          </a:prstGeom>
          <a:noFill/>
          <a:ln w="19050" cap="flat" cmpd="sng" algn="ctr">
            <a:solidFill>
              <a:srgbClr val="8080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Times New Roman"/>
              </a:rPr>
              <a:t>North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Times New Roman"/>
              </a:rPr>
              <a:t>America 251.7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Times New Roman"/>
              </a:rPr>
              <a:t>Asia Pacific 190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Europe 132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Latin America 33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Times New Roman"/>
              </a:rPr>
              <a:t>Middle East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and Africa 17.8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2721968" y="5014404"/>
            <a:ext cx="1000441" cy="260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* USD Billion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4367784" y="6453378"/>
            <a:ext cx="7704963" cy="26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Research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Verified Market Research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2023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Report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15464" y="260604"/>
            <a:ext cx="3350331" cy="7308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15" name=""/>
          <p:cNvSpPr txBox="1"/>
          <p:nvPr/>
        </p:nvSpPr>
        <p:spPr>
          <a:xfrm>
            <a:off x="524131" y="4293018"/>
            <a:ext cx="3112809" cy="36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GEOGRAPHY</a:t>
            </a:r>
            <a:endParaRPr lang="en-US" altLang="ko-KR" b="1"/>
          </a:p>
        </p:txBody>
      </p:sp>
      <p:sp>
        <p:nvSpPr>
          <p:cNvPr id="16" name=""/>
          <p:cNvSpPr txBox="1"/>
          <p:nvPr/>
        </p:nvSpPr>
        <p:spPr>
          <a:xfrm>
            <a:off x="4439793" y="4253840"/>
            <a:ext cx="3096387" cy="366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END USER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7" name=""/>
          <p:cNvSpPr/>
          <p:nvPr/>
        </p:nvSpPr>
        <p:spPr>
          <a:xfrm>
            <a:off x="4515046" y="4620743"/>
            <a:ext cx="3161908" cy="1367475"/>
          </a:xfrm>
          <a:prstGeom prst="rect">
            <a:avLst/>
          </a:prstGeom>
          <a:noFill/>
          <a:ln w="19050" cap="flat" cmpd="sng" algn="ctr">
            <a:solidFill>
              <a:srgbClr val="8080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1. Environmental Monitoring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2. Food &amp; Beverages Industry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3. Healthcare 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4. Others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8" name=""/>
          <p:cNvSpPr/>
          <p:nvPr/>
        </p:nvSpPr>
        <p:spPr>
          <a:xfrm>
            <a:off x="524130" y="4653849"/>
            <a:ext cx="3112810" cy="1367475"/>
          </a:xfrm>
          <a:prstGeom prst="rect">
            <a:avLst/>
          </a:prstGeom>
          <a:noFill/>
          <a:ln w="19050" cap="flat" cmpd="sng" algn="ctr">
            <a:solidFill>
              <a:srgbClr val="8080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1. North America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2. Asia-Pacific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3. Europe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4. Latin America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5. Middle East and Africa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4367784" y="6453378"/>
            <a:ext cx="7704963" cy="26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Research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Verified Market Research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2023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Report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6122" y="1396673"/>
            <a:ext cx="3559135" cy="2604471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68515" y="1396673"/>
            <a:ext cx="3854969" cy="2680408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23484" y="1376670"/>
            <a:ext cx="3669437" cy="2680408"/>
          </a:xfrm>
          <a:prstGeom prst="rect">
            <a:avLst/>
          </a:prstGeom>
        </p:spPr>
      </p:pic>
      <p:sp>
        <p:nvSpPr>
          <p:cNvPr id="23" name=""/>
          <p:cNvSpPr txBox="1"/>
          <p:nvPr/>
        </p:nvSpPr>
        <p:spPr>
          <a:xfrm>
            <a:off x="8256270" y="4258247"/>
            <a:ext cx="3604332" cy="36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TECHNOLOGY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24" name=""/>
          <p:cNvSpPr/>
          <p:nvPr/>
        </p:nvSpPr>
        <p:spPr>
          <a:xfrm>
            <a:off x="8317248" y="4620743"/>
            <a:ext cx="3265148" cy="1367475"/>
          </a:xfrm>
          <a:prstGeom prst="rect">
            <a:avLst/>
          </a:prstGeom>
          <a:noFill/>
          <a:ln w="19050" cap="flat" cmpd="sng" algn="ctr">
            <a:solidFill>
              <a:srgbClr val="8080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1. </a:t>
            </a:r>
            <a:r>
              <a:rPr xmlns:mc="http://schemas.openxmlformats.org/markup-compatibility/2006" xmlns:hp="http://schemas.haansoft.com/office/presentation/8.0" kumimoji="0" lang="en-US" altLang="ko-KR" sz="15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Metal Oxide Semiconductor Sensors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2. Conduction Polymers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3. Quartz Crystal Microbalance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4. Others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pic>
        <p:nvPicPr>
          <p:cNvPr id="2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34781" y="318471"/>
            <a:ext cx="3223467" cy="6622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8" name=""/>
          <p:cNvGrpSpPr/>
          <p:nvPr/>
        </p:nvGrpSpPr>
        <p:grpSpPr>
          <a:xfrm rot="0">
            <a:off x="4511802" y="1844802"/>
            <a:ext cx="3438907" cy="2592324"/>
            <a:chOff x="4385309" y="1844802"/>
            <a:chExt cx="3438907" cy="2592324"/>
          </a:xfrm>
        </p:grpSpPr>
        <p:sp>
          <p:nvSpPr>
            <p:cNvPr id="6" name=""/>
            <p:cNvSpPr/>
            <p:nvPr/>
          </p:nvSpPr>
          <p:spPr>
            <a:xfrm>
              <a:off x="4385309" y="1844802"/>
              <a:ext cx="3438907" cy="2592324"/>
            </a:xfrm>
            <a:prstGeom prst="rect">
              <a:avLst/>
            </a:prstGeom>
            <a:solidFill>
              <a:srgbClr val="fdef4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 sz="3500" b="1">
                <a:solidFill>
                  <a:schemeClr val="dk1"/>
                </a:solidFill>
              </a:endParaRPr>
            </a:p>
            <a:p>
              <a:pPr algn="ctr">
                <a:defRPr/>
              </a:pPr>
              <a:endParaRPr lang="ko-KR" altLang="en-US" sz="3500" b="1">
                <a:solidFill>
                  <a:schemeClr val="dk1"/>
                </a:solidFill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lang="ko-KR" altLang="en-US" sz="3500" b="1">
                <a:solidFill>
                  <a:schemeClr val="dk1"/>
                </a:solidFill>
              </a:endParaRPr>
            </a:p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ko-KR" altLang="en-US" sz="3500" b="1">
                  <a:solidFill>
                    <a:schemeClr val="dk1"/>
                  </a:solidFill>
                </a:rPr>
                <a:t>생화학무기</a:t>
              </a:r>
              <a:r>
                <a:rPr lang="en-US" altLang="ko-KR" sz="3500" b="1">
                  <a:solidFill>
                    <a:schemeClr val="dk1"/>
                  </a:solidFill>
                </a:rPr>
                <a:t>!!</a:t>
              </a:r>
              <a:endParaRPr lang="en-US" altLang="ko-KR" sz="3500" b="1">
                <a:solidFill>
                  <a:schemeClr val="dk1"/>
                </a:solidFill>
              </a:endParaRPr>
            </a:p>
          </p:txBody>
        </p:sp>
        <p:pic>
          <p:nvPicPr>
            <p:cNvPr id="7" name=""/>
            <p:cNvPicPr>
              <a:picLocks noChangeAspect="1"/>
            </p:cNvPicPr>
            <p:nvPr/>
          </p:nvPicPr>
          <p:blipFill rotWithShape="1">
            <a:blip r:embed="rId3"/>
            <a:srcRect l="8240" t="13350" r="9830" b="13930"/>
            <a:stretch>
              <a:fillRect/>
            </a:stretch>
          </p:blipFill>
          <p:spPr>
            <a:xfrm>
              <a:off x="5195888" y="1844802"/>
              <a:ext cx="1800224" cy="1692211"/>
            </a:xfrm>
            <a:prstGeom prst="rect">
              <a:avLst/>
            </a:prstGeom>
          </p:spPr>
        </p:pic>
      </p:grpSp>
      <p:sp>
        <p:nvSpPr>
          <p:cNvPr id="9" name=""/>
          <p:cNvSpPr/>
          <p:nvPr/>
        </p:nvSpPr>
        <p:spPr>
          <a:xfrm>
            <a:off x="3422904" y="1844802"/>
            <a:ext cx="5616702" cy="2592324"/>
          </a:xfrm>
          <a:prstGeom prst="rect">
            <a:avLst/>
          </a:prstGeom>
          <a:solidFill>
            <a:srgbClr val="fdef4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en-US" sz="3500" b="1">
                <a:solidFill>
                  <a:schemeClr val="dk1"/>
                </a:solidFill>
              </a:rPr>
              <a:t>사상자 </a:t>
            </a:r>
            <a:r>
              <a:rPr lang="en-US" altLang="ko-KR" sz="3500" b="1">
                <a:solidFill>
                  <a:schemeClr val="dk1"/>
                </a:solidFill>
              </a:rPr>
              <a:t>:</a:t>
            </a:r>
            <a:r>
              <a:rPr lang="ko-KR" altLang="en-US" sz="3500" b="1">
                <a:solidFill>
                  <a:schemeClr val="dk1"/>
                </a:solidFill>
              </a:rPr>
              <a:t> </a:t>
            </a:r>
            <a:r>
              <a:rPr lang="en-US" altLang="ko-KR" sz="3500" b="1">
                <a:solidFill>
                  <a:schemeClr val="dk1"/>
                </a:solidFill>
              </a:rPr>
              <a:t>4735</a:t>
            </a:r>
            <a:r>
              <a:rPr lang="ko-KR" altLang="en-US" sz="3500" b="1">
                <a:solidFill>
                  <a:schemeClr val="dk1"/>
                </a:solidFill>
              </a:rPr>
              <a:t>만명</a:t>
            </a:r>
            <a:endParaRPr lang="en-US" altLang="ko-KR" sz="1000" b="1">
              <a:solidFill>
                <a:schemeClr val="dk1"/>
              </a:solidFill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 sz="1000" b="1">
              <a:solidFill>
                <a:schemeClr val="dk1"/>
              </a:solidFill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000" b="1">
                <a:solidFill>
                  <a:schemeClr val="dk1"/>
                </a:solidFill>
              </a:rPr>
              <a:t>(1</a:t>
            </a:r>
            <a:r>
              <a:rPr lang="ko-KR" altLang="en-US" sz="1000" b="1">
                <a:solidFill>
                  <a:schemeClr val="dk1"/>
                </a:solidFill>
              </a:rPr>
              <a:t>차 세계대전 포함시</a:t>
            </a:r>
            <a:r>
              <a:rPr lang="en-US" altLang="ko-KR" sz="1000" b="1">
                <a:solidFill>
                  <a:schemeClr val="dk1"/>
                </a:solidFill>
              </a:rPr>
              <a:t>)</a:t>
            </a:r>
            <a:endParaRPr lang="en-US" altLang="ko-KR" sz="1000" b="1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4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1" animBg="1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aphicFrame>
        <p:nvGraphicFramePr>
          <p:cNvPr id="15" name=""/>
          <p:cNvGraphicFramePr>
            <a:graphicFrameLocks noGrp="1"/>
          </p:cNvGraphicFramePr>
          <p:nvPr/>
        </p:nvGraphicFramePr>
        <p:xfrm>
          <a:off x="398144" y="1261872"/>
          <a:ext cx="6273928" cy="490347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45654"/>
                <a:gridCol w="1045654"/>
                <a:gridCol w="1045654"/>
                <a:gridCol w="1045655"/>
                <a:gridCol w="1045654"/>
                <a:gridCol w="1045654"/>
              </a:tblGrid>
              <a:tr h="41093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후각 센서 회사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70d3f7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NANOCENT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70d3f7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히타치 제작소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70d3f7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Agabi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70d3f7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시스템 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LSI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70d3f7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WHALE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70d3f7"/>
                    </a:solidFill>
                  </a:tcPr>
                </a:tc>
              </a:tr>
              <a:tr h="77353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성능 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코로나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19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진단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유일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연구 단계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휘발성 냄새 감지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유해가스 파악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생화학가스 파악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산불파악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바이러스 파악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인간 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VOCs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파악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22100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검사 소요 시간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30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초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endParaRPr lang="en-US" altLang="ko-KR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5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초 이내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예상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63540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정확도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90%</a:t>
                      </a:r>
                      <a:endParaRPr lang="en-US" altLang="ko-KR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endParaRPr lang="en-US" altLang="ko-KR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99%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이상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기술적인 요인 때문 단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아직 성능평가 전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22100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제품의 크기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300</a:t>
                      </a:r>
                      <a:endParaRPr lang="en-US" altLang="ko-KR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endParaRPr lang="en-US" altLang="ko-KR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200</a:t>
                      </a:r>
                      <a:endParaRPr lang="en-US" altLang="ko-KR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-</a:t>
                      </a:r>
                      <a:endParaRPr lang="en-US" altLang="ko-KR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1</a:t>
                      </a:r>
                      <a:endParaRPr lang="en-US" altLang="ko-KR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77353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사업 진행 정도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해외축구단 코로나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19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시범운용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24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년 사업화 목표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연구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항공기 폭발물 탐지 장치 개발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(AIRBUS)</a:t>
                      </a:r>
                      <a:endParaRPr lang="en-US" altLang="ko-KR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2025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년 이산화탄소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암모니아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황 등 총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4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개의 후각 센서 기술 계획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제품 개발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9727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현재 기업 가치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스타트업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드림텍 시가총액 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: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8388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억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8.63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조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스타트업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사내 벤처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삼성 전자 시가총액 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: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445.72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조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스타트업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예비 창업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91166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차별성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코로나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19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에 진단 기술력을 가진 유일 보유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통신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광음향 기술 및 자금력으로 확장력 보유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뉴런과 연결된 디바이스 보유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삼성 본사의 직접 투자력 보유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*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초소형 사이즈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칩셋 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: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손톱정도의 사이즈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해석장비 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: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스마트폰 사이즈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"/>
          <p:cNvGraphicFramePr>
            <a:graphicFrameLocks noGrp="1"/>
          </p:cNvGraphicFramePr>
          <p:nvPr/>
        </p:nvGraphicFramePr>
        <p:xfrm>
          <a:off x="6816091" y="1261872"/>
          <a:ext cx="5040630" cy="490347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840104"/>
                <a:gridCol w="840104"/>
                <a:gridCol w="840104"/>
                <a:gridCol w="840105"/>
                <a:gridCol w="840104"/>
                <a:gridCol w="840104"/>
              </a:tblGrid>
              <a:tr h="500225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후각 센서 회사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70d3f7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NANOCENT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70d3f7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히타치 제작소</a:t>
                      </a:r>
                      <a:endParaRPr lang="ko-KR" altLang="en-US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70d3f7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Agabi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70d3f7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  <a:latin typeface="맑은 고딕"/>
                        </a:rPr>
                        <a:t>시스템 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LSI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70d3f7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  <a:latin typeface="맑은 고딕"/>
                        </a:rPr>
                        <a:t>WHALE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70d3f7"/>
                    </a:solidFill>
                  </a:tcPr>
                </a:tc>
              </a:tr>
              <a:tr h="97312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파트너스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드림텍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자사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KoniKu, AIRBUS</a:t>
                      </a:r>
                      <a:endParaRPr lang="en-US" altLang="ko-KR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SAMSUNG C-Lab</a:t>
                      </a:r>
                      <a:endParaRPr lang="en-US" altLang="ko-KR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우주</a:t>
                      </a:r>
                      <a:r>
                        <a:rPr lang="en-US" altLang="ko-KR" sz="700">
                          <a:solidFill>
                            <a:schemeClr val="dk1"/>
                          </a:solidFill>
                          <a:latin typeface="맑은 고딕"/>
                        </a:rPr>
                        <a:t>(STARBURST, BORYUNG,</a:t>
                      </a:r>
                      <a:r>
                        <a:rPr lang="ko-KR" altLang="en-US" sz="700">
                          <a:solidFill>
                            <a:schemeClr val="dk1"/>
                          </a:solidFill>
                          <a:latin typeface="맑은 고딕"/>
                        </a:rPr>
                        <a:t> 대한항공</a:t>
                      </a:r>
                      <a:r>
                        <a:rPr lang="en-US" altLang="ko-KR" sz="700">
                          <a:solidFill>
                            <a:schemeClr val="dk1"/>
                          </a:solidFill>
                          <a:latin typeface="맑은 고딕"/>
                        </a:rPr>
                        <a:t>),</a:t>
                      </a:r>
                      <a:r>
                        <a:rPr lang="ko-KR" altLang="en-US" sz="700">
                          <a:solidFill>
                            <a:schemeClr val="dk1"/>
                          </a:solidFill>
                          <a:latin typeface="맑은 고딕"/>
                        </a:rPr>
                        <a:t> 환경</a:t>
                      </a:r>
                      <a:r>
                        <a:rPr lang="en-US" altLang="ko-KR" sz="700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700">
                          <a:solidFill>
                            <a:schemeClr val="dk1"/>
                          </a:solidFill>
                          <a:latin typeface="맑은 고딕"/>
                        </a:rPr>
                        <a:t>극지연구소</a:t>
                      </a:r>
                      <a:r>
                        <a:rPr lang="en-US" altLang="ko-KR" sz="700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700">
                          <a:solidFill>
                            <a:schemeClr val="dk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700">
                          <a:solidFill>
                            <a:schemeClr val="dk1"/>
                          </a:solidFill>
                          <a:latin typeface="맑은 고딕"/>
                        </a:rPr>
                        <a:t>KIOST), </a:t>
                      </a:r>
                      <a:r>
                        <a:rPr lang="ko-KR" altLang="en-US" sz="700">
                          <a:solidFill>
                            <a:schemeClr val="dk1"/>
                          </a:solidFill>
                          <a:latin typeface="맑은 고딕"/>
                        </a:rPr>
                        <a:t>국방</a:t>
                      </a:r>
                      <a:r>
                        <a:rPr lang="en-US" altLang="ko-KR" sz="700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700">
                          <a:solidFill>
                            <a:schemeClr val="dk1"/>
                          </a:solidFill>
                          <a:latin typeface="맑은 고딕"/>
                        </a:rPr>
                        <a:t>육군정보학교</a:t>
                      </a:r>
                      <a:r>
                        <a:rPr lang="en-US" altLang="ko-KR" sz="700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altLang="ko-KR" sz="7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10974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타겟 분야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의료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코로나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19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 진단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식품 공장 품질 관리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공장 유해가스 진단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폭발물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코로나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19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진단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공장 유해가스 진단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국방 생화학무기 대응체계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환경 모니터링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우주 헬스케어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144602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기술 기반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나노 파티클을 이용해 특이 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VOCs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를 측정하는 방식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발광 후 발생 냄새 분자의 음파 분석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광음향기술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생쥐의 줄기세포와 뉴런을 융합 시킨 제품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총휘발성유기화합물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(TVOCs)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감지 후각 센서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기존 반도체 후각 센서로 파악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CNT-FET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기반 나노 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BIO </a:t>
                      </a:r>
                      <a:endParaRPr lang="en-US" altLang="ko-KR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E-NOSE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717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초기 목표 시장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의료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식품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폭발물 감지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공업용 가스 진단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국방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  <a:tr h="43717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목표 시장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의료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공업용 가스 진단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항공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의료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유해가스 파악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환경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우주</a:t>
                      </a:r>
                      <a:r>
                        <a:rPr lang="en-US" altLang="ko-KR" sz="1000">
                          <a:solidFill>
                            <a:schemeClr val="dk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dk1"/>
                          </a:solidFill>
                          <a:latin typeface="맑은 고딕"/>
                        </a:rPr>
                        <a:t> 의료</a:t>
                      </a:r>
                      <a:endParaRPr lang="ko-KR" altLang="en-US" sz="1000">
                        <a:solidFill>
                          <a:schemeClr val="dk1"/>
                        </a:solidFill>
                        <a:latin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1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92732" y="341333"/>
            <a:ext cx="2758679" cy="495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5" name=""/>
          <p:cNvCxnSpPr/>
          <p:nvPr/>
        </p:nvCxnSpPr>
        <p:spPr>
          <a:xfrm>
            <a:off x="335280" y="3861055"/>
            <a:ext cx="11377422" cy="0"/>
          </a:xfrm>
          <a:prstGeom prst="line">
            <a:avLst/>
          </a:prstGeom>
          <a:ln w="50800" cap="rnd">
            <a:solidFill>
              <a:srgbClr val="90d3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"/>
          <p:cNvSpPr/>
          <p:nvPr/>
        </p:nvSpPr>
        <p:spPr>
          <a:xfrm>
            <a:off x="1343406" y="3789046"/>
            <a:ext cx="144018" cy="144018"/>
          </a:xfrm>
          <a:prstGeom prst="ellipse">
            <a:avLst/>
          </a:prstGeom>
          <a:solidFill>
            <a:srgbClr val="2d49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3128495" y="3789046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8" name=""/>
          <p:cNvSpPr/>
          <p:nvPr/>
        </p:nvSpPr>
        <p:spPr>
          <a:xfrm>
            <a:off x="6600063" y="3779902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19" name=""/>
          <p:cNvCxnSpPr/>
          <p:nvPr/>
        </p:nvCxnSpPr>
        <p:spPr>
          <a:xfrm rot="5400000">
            <a:off x="695325" y="4221100"/>
            <a:ext cx="1080135" cy="360045"/>
          </a:xfrm>
          <a:prstGeom prst="line">
            <a:avLst/>
          </a:prstGeom>
          <a:ln w="38100" cap="rnd">
            <a:solidFill>
              <a:srgbClr val="2d4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"/>
          <p:cNvCxnSpPr/>
          <p:nvPr/>
        </p:nvCxnSpPr>
        <p:spPr>
          <a:xfrm rot="16200000" flipH="1">
            <a:off x="1379411" y="3176969"/>
            <a:ext cx="1080134" cy="288036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sp>
        <p:nvSpPr>
          <p:cNvPr id="21" name=""/>
          <p:cNvSpPr txBox="1"/>
          <p:nvPr/>
        </p:nvSpPr>
        <p:spPr>
          <a:xfrm>
            <a:off x="1978914" y="5805298"/>
            <a:ext cx="1503426" cy="595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국제 창업 교류전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국제 교류 경험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추후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CES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준비의 일환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999410" y="3489199"/>
            <a:ext cx="930355" cy="291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9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~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11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938046" y="836677"/>
            <a:ext cx="553569" cy="300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2023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4" name=""/>
          <p:cNvSpPr/>
          <p:nvPr/>
        </p:nvSpPr>
        <p:spPr>
          <a:xfrm>
            <a:off x="1991488" y="3779902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2798064" y="3498343"/>
            <a:ext cx="849630" cy="291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~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5952860" y="3489199"/>
            <a:ext cx="935239" cy="291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8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~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4173897" y="836677"/>
            <a:ext cx="549356" cy="300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2024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2423541" y="1727455"/>
            <a:ext cx="1935099" cy="10534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환경창업콘테스트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돼지 콜레라균 타겟 바이오 전자코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환경부 네트워킹 획득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환경부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R&amp;D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시장 진입 준비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농협 시장 판로 진입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5168664" y="5875020"/>
            <a:ext cx="2079480" cy="595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도전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!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K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스타트업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2024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홍보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인큐베이팅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30" name=""/>
          <p:cNvCxnSpPr/>
          <p:nvPr/>
        </p:nvCxnSpPr>
        <p:spPr>
          <a:xfrm rot="5400000">
            <a:off x="1920050" y="4508563"/>
            <a:ext cx="1943100" cy="648081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sp>
        <p:nvSpPr>
          <p:cNvPr id="31" name=""/>
          <p:cNvSpPr txBox="1"/>
          <p:nvPr/>
        </p:nvSpPr>
        <p:spPr>
          <a:xfrm>
            <a:off x="175827" y="1720216"/>
            <a:ext cx="2442872" cy="1357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스타트업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96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입주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추가 팀원 구인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(B2C 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마케터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바이오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반도체 개발자 각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인 이상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기술 개발 투자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(2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차 프로토타입 제작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조류독감 타겟 바이오 전자코 개발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IP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권리 획득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외부 변리사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해외 시장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차 진입 준비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미국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CES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타겟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2" name=""/>
          <p:cNvSpPr/>
          <p:nvPr/>
        </p:nvSpPr>
        <p:spPr>
          <a:xfrm>
            <a:off x="3839135" y="3779902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33" name=""/>
          <p:cNvCxnSpPr/>
          <p:nvPr/>
        </p:nvCxnSpPr>
        <p:spPr>
          <a:xfrm rot="5400000">
            <a:off x="4295775" y="4221100"/>
            <a:ext cx="1080135" cy="360045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cxnSp>
        <p:nvCxnSpPr>
          <p:cNvPr id="34" name=""/>
          <p:cNvCxnSpPr/>
          <p:nvPr/>
        </p:nvCxnSpPr>
        <p:spPr>
          <a:xfrm rot="16200000" flipH="1">
            <a:off x="4331780" y="3176969"/>
            <a:ext cx="1080134" cy="288036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cxnSp>
        <p:nvCxnSpPr>
          <p:cNvPr id="35" name=""/>
          <p:cNvCxnSpPr/>
          <p:nvPr/>
        </p:nvCxnSpPr>
        <p:spPr>
          <a:xfrm rot="5400000">
            <a:off x="5376481" y="4499420"/>
            <a:ext cx="1943100" cy="648081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sp>
        <p:nvSpPr>
          <p:cNvPr id="36" name=""/>
          <p:cNvSpPr txBox="1"/>
          <p:nvPr/>
        </p:nvSpPr>
        <p:spPr>
          <a:xfrm>
            <a:off x="7850932" y="836677"/>
            <a:ext cx="549356" cy="300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2025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7" name=""/>
          <p:cNvSpPr txBox="1"/>
          <p:nvPr/>
        </p:nvSpPr>
        <p:spPr>
          <a:xfrm>
            <a:off x="11442601" y="836676"/>
            <a:ext cx="549356" cy="300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2026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4173897" y="1730503"/>
            <a:ext cx="2075781" cy="1053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해양 수산 창업콘테스트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대하 양식 흰반점병 타겟 바이오 전자코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해양수산부 네트워킹 획득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해양수산부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R&amp;D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시장 진입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수협 시장 판로 진입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"/>
          <p:cNvSpPr txBox="1"/>
          <p:nvPr/>
        </p:nvSpPr>
        <p:spPr>
          <a:xfrm>
            <a:off x="3482605" y="4941190"/>
            <a:ext cx="2397368" cy="1205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국방 스타트업 챌린지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2024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군용 바이오 전자코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감시정찰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생화학 무기체계 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+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드론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군수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유류고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군수품 진단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병영식당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수색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군 마약 유통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전사자 유해 발굴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의료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군 장병 의료 진단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방위산업 네트워킹 획득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"/>
          <p:cNvSpPr/>
          <p:nvPr/>
        </p:nvSpPr>
        <p:spPr>
          <a:xfrm>
            <a:off x="9552432" y="3789046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41" name=""/>
          <p:cNvCxnSpPr/>
          <p:nvPr/>
        </p:nvCxnSpPr>
        <p:spPr>
          <a:xfrm rot="16200000" flipH="1">
            <a:off x="7035754" y="3162491"/>
            <a:ext cx="1080134" cy="288036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sp>
        <p:nvSpPr>
          <p:cNvPr id="42" name=""/>
          <p:cNvSpPr txBox="1"/>
          <p:nvPr/>
        </p:nvSpPr>
        <p:spPr>
          <a:xfrm>
            <a:off x="8616315" y="1566292"/>
            <a:ext cx="2079480" cy="1148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KCEF &amp; DIF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방위산업 부품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장비 대전 및 첨단국방산업전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방위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산업 판로 개척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국방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R&amp;D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과제 지원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2027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년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KCEF &amp;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DIF 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선정 목표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" name=""/>
          <p:cNvSpPr txBox="1"/>
          <p:nvPr/>
        </p:nvSpPr>
        <p:spPr>
          <a:xfrm>
            <a:off x="9199631" y="3931730"/>
            <a:ext cx="849620" cy="291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6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~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4" name=""/>
          <p:cNvSpPr/>
          <p:nvPr/>
        </p:nvSpPr>
        <p:spPr>
          <a:xfrm>
            <a:off x="7647830" y="3789046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5" name=""/>
          <p:cNvSpPr txBox="1"/>
          <p:nvPr/>
        </p:nvSpPr>
        <p:spPr>
          <a:xfrm>
            <a:off x="7529316" y="3931730"/>
            <a:ext cx="439298" cy="291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6495686" y="2033398"/>
            <a:ext cx="1760584" cy="748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CES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참가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해외 시장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차 진입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해외 시장 판로 개척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해외 시장 동향 파악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47" name=""/>
          <p:cNvCxnSpPr/>
          <p:nvPr/>
        </p:nvCxnSpPr>
        <p:spPr>
          <a:xfrm rot="16200000" flipH="1">
            <a:off x="10418658" y="3161158"/>
            <a:ext cx="1080134" cy="288036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sp>
        <p:nvSpPr>
          <p:cNvPr id="48" name=""/>
          <p:cNvSpPr/>
          <p:nvPr/>
        </p:nvSpPr>
        <p:spPr>
          <a:xfrm>
            <a:off x="11030734" y="3787713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10913745" y="3933064"/>
            <a:ext cx="438912" cy="2910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0" name=""/>
          <p:cNvSpPr txBox="1"/>
          <p:nvPr/>
        </p:nvSpPr>
        <p:spPr>
          <a:xfrm>
            <a:off x="10506110" y="2276857"/>
            <a:ext cx="1638646" cy="443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초기창업패키지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 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사업 초기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Budget 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확보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1" name=""/>
          <p:cNvSpPr/>
          <p:nvPr/>
        </p:nvSpPr>
        <p:spPr>
          <a:xfrm>
            <a:off x="10744971" y="3789046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9840468" y="5844160"/>
            <a:ext cx="1741573" cy="596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TIPS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투자 지원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파트너스 모집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53" name=""/>
          <p:cNvCxnSpPr/>
          <p:nvPr/>
        </p:nvCxnSpPr>
        <p:spPr>
          <a:xfrm rot="5400000">
            <a:off x="9521390" y="4508564"/>
            <a:ext cx="1943100" cy="648081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sp>
        <p:nvSpPr>
          <p:cNvPr id="54" name=""/>
          <p:cNvSpPr/>
          <p:nvPr/>
        </p:nvSpPr>
        <p:spPr>
          <a:xfrm>
            <a:off x="4943856" y="3789046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5" name=""/>
          <p:cNvSpPr/>
          <p:nvPr/>
        </p:nvSpPr>
        <p:spPr>
          <a:xfrm>
            <a:off x="8688324" y="3789046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56" name=""/>
          <p:cNvCxnSpPr/>
          <p:nvPr/>
        </p:nvCxnSpPr>
        <p:spPr>
          <a:xfrm rot="5400000">
            <a:off x="7464741" y="4522661"/>
            <a:ext cx="1943100" cy="648081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sp>
        <p:nvSpPr>
          <p:cNvPr id="57" name=""/>
          <p:cNvSpPr txBox="1"/>
          <p:nvPr/>
        </p:nvSpPr>
        <p:spPr>
          <a:xfrm>
            <a:off x="7464171" y="5884354"/>
            <a:ext cx="1216128" cy="596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사업자 등록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개인 사업자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법인 사업자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58" name=""/>
          <p:cNvCxnSpPr/>
          <p:nvPr/>
        </p:nvCxnSpPr>
        <p:spPr>
          <a:xfrm rot="16200000" flipH="1">
            <a:off x="3251645" y="3176969"/>
            <a:ext cx="1080134" cy="288036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sp>
        <p:nvSpPr>
          <p:cNvPr id="59" name=""/>
          <p:cNvSpPr txBox="1"/>
          <p:nvPr/>
        </p:nvSpPr>
        <p:spPr>
          <a:xfrm>
            <a:off x="3510915" y="3931540"/>
            <a:ext cx="847725" cy="291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~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0" name=""/>
          <p:cNvSpPr txBox="1"/>
          <p:nvPr/>
        </p:nvSpPr>
        <p:spPr>
          <a:xfrm>
            <a:off x="4166616" y="3488818"/>
            <a:ext cx="849249" cy="291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6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~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8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61" name=""/>
          <p:cNvCxnSpPr/>
          <p:nvPr/>
        </p:nvCxnSpPr>
        <p:spPr>
          <a:xfrm rot="16200000" flipH="1">
            <a:off x="8940356" y="3176969"/>
            <a:ext cx="1080134" cy="288036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sp>
        <p:nvSpPr>
          <p:cNvPr id="62" name=""/>
          <p:cNvSpPr txBox="1"/>
          <p:nvPr/>
        </p:nvSpPr>
        <p:spPr>
          <a:xfrm>
            <a:off x="10168900" y="3488818"/>
            <a:ext cx="934583" cy="291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12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~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3" name=""/>
          <p:cNvSpPr/>
          <p:nvPr/>
        </p:nvSpPr>
        <p:spPr>
          <a:xfrm>
            <a:off x="8256270" y="3800857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64" name=""/>
          <p:cNvCxnSpPr/>
          <p:nvPr/>
        </p:nvCxnSpPr>
        <p:spPr>
          <a:xfrm rot="5400000">
            <a:off x="7608189" y="4232911"/>
            <a:ext cx="1080135" cy="360045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sp>
        <p:nvSpPr>
          <p:cNvPr id="65" name=""/>
          <p:cNvSpPr txBox="1"/>
          <p:nvPr/>
        </p:nvSpPr>
        <p:spPr>
          <a:xfrm>
            <a:off x="7911131" y="3501010"/>
            <a:ext cx="849202" cy="291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~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6" name=""/>
          <p:cNvSpPr txBox="1"/>
          <p:nvPr/>
        </p:nvSpPr>
        <p:spPr>
          <a:xfrm>
            <a:off x="6595300" y="4941190"/>
            <a:ext cx="1732979" cy="443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예비창업패키지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사업 극초기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Budget 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확보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7" name=""/>
          <p:cNvSpPr/>
          <p:nvPr/>
        </p:nvSpPr>
        <p:spPr>
          <a:xfrm>
            <a:off x="11318769" y="3789046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68" name=""/>
          <p:cNvCxnSpPr/>
          <p:nvPr/>
        </p:nvCxnSpPr>
        <p:spPr>
          <a:xfrm rot="5400000">
            <a:off x="10670688" y="4221100"/>
            <a:ext cx="1080135" cy="360045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sp>
        <p:nvSpPr>
          <p:cNvPr id="69" name=""/>
          <p:cNvSpPr txBox="1"/>
          <p:nvPr/>
        </p:nvSpPr>
        <p:spPr>
          <a:xfrm>
            <a:off x="10475192" y="5004817"/>
            <a:ext cx="1741573" cy="748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SHOT SHOW,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CES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참가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해외 시장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차 진입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해외 시장 판로 개척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미국 방위산업 판로 개척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0" name=""/>
          <p:cNvSpPr/>
          <p:nvPr/>
        </p:nvSpPr>
        <p:spPr>
          <a:xfrm>
            <a:off x="9192387" y="3800857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71" name=""/>
          <p:cNvCxnSpPr/>
          <p:nvPr/>
        </p:nvCxnSpPr>
        <p:spPr>
          <a:xfrm rot="5400000">
            <a:off x="8544306" y="4232911"/>
            <a:ext cx="1080135" cy="360045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sp>
        <p:nvSpPr>
          <p:cNvPr id="72" name=""/>
          <p:cNvSpPr txBox="1"/>
          <p:nvPr/>
        </p:nvSpPr>
        <p:spPr>
          <a:xfrm>
            <a:off x="9048369" y="3501010"/>
            <a:ext cx="439627" cy="2914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3" name=""/>
          <p:cNvSpPr txBox="1"/>
          <p:nvPr/>
        </p:nvSpPr>
        <p:spPr>
          <a:xfrm>
            <a:off x="8440304" y="4953001"/>
            <a:ext cx="2034887" cy="948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국방 난제해결 아이디어 공모전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산학연 부문 참가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방위사업청 네트워킹 확보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연구 개발 참여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7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29741" y="192909"/>
            <a:ext cx="2318089" cy="6075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cxnSp>
        <p:nvCxnSpPr>
          <p:cNvPr id="15" name=""/>
          <p:cNvCxnSpPr/>
          <p:nvPr/>
        </p:nvCxnSpPr>
        <p:spPr>
          <a:xfrm>
            <a:off x="335280" y="3212973"/>
            <a:ext cx="11377422" cy="0"/>
          </a:xfrm>
          <a:prstGeom prst="line">
            <a:avLst/>
          </a:prstGeom>
          <a:ln w="50800" cap="rnd">
            <a:solidFill>
              <a:srgbClr val="90d3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"/>
          <p:cNvSpPr/>
          <p:nvPr/>
        </p:nvSpPr>
        <p:spPr>
          <a:xfrm>
            <a:off x="1055370" y="3140964"/>
            <a:ext cx="144018" cy="144018"/>
          </a:xfrm>
          <a:prstGeom prst="ellipse">
            <a:avLst/>
          </a:prstGeom>
          <a:solidFill>
            <a:srgbClr val="2d49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5363430" y="3131820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18" name=""/>
          <p:cNvCxnSpPr/>
          <p:nvPr/>
        </p:nvCxnSpPr>
        <p:spPr>
          <a:xfrm rot="16200000" flipH="1">
            <a:off x="83249" y="2528887"/>
            <a:ext cx="1080134" cy="288036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sp>
        <p:nvSpPr>
          <p:cNvPr id="19" name=""/>
          <p:cNvSpPr txBox="1"/>
          <p:nvPr/>
        </p:nvSpPr>
        <p:spPr>
          <a:xfrm>
            <a:off x="911352" y="2850261"/>
            <a:ext cx="437388" cy="291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0" name=""/>
          <p:cNvSpPr/>
          <p:nvPr/>
        </p:nvSpPr>
        <p:spPr>
          <a:xfrm>
            <a:off x="695326" y="3131820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1590675" y="1007365"/>
            <a:ext cx="2717580" cy="1048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b="1"/>
              <a:t>CIS(Care In Space</a:t>
            </a:r>
            <a:r>
              <a:rPr lang="ko-KR" altLang="en-US" sz="1300" b="1"/>
              <a:t> </a:t>
            </a:r>
            <a:r>
              <a:rPr lang="en-US" altLang="ko-KR" sz="1300" b="1"/>
              <a:t>Challenge)</a:t>
            </a:r>
            <a:r>
              <a:rPr lang="ko-KR" altLang="en-US" sz="1300" b="1"/>
              <a:t> </a:t>
            </a:r>
            <a:endParaRPr lang="ko-KR" altLang="en-US" sz="1300" b="1"/>
          </a:p>
          <a:p>
            <a:pPr>
              <a:defRPr/>
            </a:pPr>
            <a:r>
              <a:rPr lang="en-US" altLang="ko-KR" sz="1000">
                <a:latin typeface="맑은 고딕"/>
              </a:rPr>
              <a:t>-</a:t>
            </a:r>
            <a:r>
              <a:rPr lang="ko-KR" altLang="en-US" sz="1000">
                <a:latin typeface="맑은 고딕"/>
              </a:rPr>
              <a:t> 우주 의료 시스템</a:t>
            </a:r>
            <a:r>
              <a:rPr lang="en-US" altLang="ko-KR" sz="1000">
                <a:latin typeface="맑은 고딕"/>
              </a:rPr>
              <a:t>(</a:t>
            </a:r>
            <a:r>
              <a:rPr lang="ko-KR" altLang="en-US" sz="1000">
                <a:latin typeface="맑은 고딕"/>
              </a:rPr>
              <a:t>바이오 전자코</a:t>
            </a:r>
            <a:r>
              <a:rPr lang="en-US" altLang="ko-KR" sz="1000">
                <a:latin typeface="맑은 고딕"/>
              </a:rPr>
              <a:t>)</a:t>
            </a:r>
            <a:endParaRPr lang="en-US" altLang="ko-KR" sz="1000">
              <a:latin typeface="맑은 고딕"/>
            </a:endParaRPr>
          </a:p>
          <a:p>
            <a:pPr>
              <a:defRPr/>
            </a:pPr>
            <a:r>
              <a:rPr lang="en-US" altLang="ko-KR" sz="1000">
                <a:latin typeface="맑은 고딕"/>
              </a:rPr>
              <a:t>-</a:t>
            </a:r>
            <a:r>
              <a:rPr lang="ko-KR" altLang="en-US" sz="1000">
                <a:latin typeface="맑은 고딕"/>
              </a:rPr>
              <a:t> 특정 의료 병 감지 </a:t>
            </a:r>
            <a:r>
              <a:rPr lang="en-US" altLang="ko-KR" sz="1000">
                <a:latin typeface="맑은 고딕"/>
              </a:rPr>
              <a:t>(</a:t>
            </a:r>
            <a:r>
              <a:rPr lang="ko-KR" altLang="en-US" sz="1000">
                <a:latin typeface="맑은 고딕"/>
              </a:rPr>
              <a:t>균</a:t>
            </a:r>
            <a:r>
              <a:rPr lang="en-US" altLang="ko-KR" sz="1000">
                <a:latin typeface="맑은 고딕"/>
              </a:rPr>
              <a:t>,</a:t>
            </a:r>
            <a:r>
              <a:rPr lang="ko-KR" altLang="en-US" sz="1000">
                <a:latin typeface="맑은 고딕"/>
              </a:rPr>
              <a:t> 바이러스 등</a:t>
            </a:r>
            <a:r>
              <a:rPr lang="en-US" altLang="ko-KR" sz="1000">
                <a:latin typeface="맑은 고딕"/>
              </a:rPr>
              <a:t>)</a:t>
            </a:r>
            <a:endParaRPr lang="en-US" altLang="ko-KR" sz="1000">
              <a:latin typeface="맑은 고딕"/>
            </a:endParaRPr>
          </a:p>
          <a:p>
            <a:pPr>
              <a:defRPr/>
            </a:pPr>
            <a:r>
              <a:rPr lang="en-US" altLang="ko-KR" sz="1000">
                <a:latin typeface="맑은 고딕"/>
              </a:rPr>
              <a:t>-</a:t>
            </a:r>
            <a:r>
              <a:rPr lang="ko-KR" altLang="en-US" sz="1000">
                <a:latin typeface="맑은 고딕"/>
              </a:rPr>
              <a:t> 미국 </a:t>
            </a:r>
            <a:r>
              <a:rPr lang="en-US" altLang="ko-KR" sz="1000">
                <a:latin typeface="맑은 고딕"/>
              </a:rPr>
              <a:t>NASA</a:t>
            </a:r>
            <a:r>
              <a:rPr lang="ko-KR" altLang="en-US" sz="1000">
                <a:latin typeface="맑은 고딕"/>
              </a:rPr>
              <a:t> </a:t>
            </a:r>
            <a:r>
              <a:rPr lang="en-US" altLang="ko-KR" sz="1000">
                <a:latin typeface="맑은 고딕"/>
              </a:rPr>
              <a:t>R&amp;D</a:t>
            </a:r>
            <a:r>
              <a:rPr lang="ko-KR" altLang="en-US" sz="1000">
                <a:latin typeface="맑은 고딕"/>
              </a:rPr>
              <a:t> 및 사업 수주 판로 개척</a:t>
            </a:r>
            <a:endParaRPr lang="ko-KR" altLang="en-US" sz="1000">
              <a:latin typeface="맑은 고딕"/>
            </a:endParaRPr>
          </a:p>
          <a:p>
            <a:pPr>
              <a:defRPr/>
            </a:pPr>
            <a:r>
              <a:rPr lang="en-US" altLang="ko-KR" sz="1000">
                <a:latin typeface="맑은 고딕"/>
              </a:rPr>
              <a:t>-</a:t>
            </a:r>
            <a:r>
              <a:rPr lang="ko-KR" altLang="en-US" sz="1000">
                <a:latin typeface="맑은 고딕"/>
              </a:rPr>
              <a:t> 해외 시장 </a:t>
            </a:r>
            <a:r>
              <a:rPr lang="en-US" altLang="ko-KR" sz="1000">
                <a:latin typeface="맑은 고딕"/>
              </a:rPr>
              <a:t>3</a:t>
            </a:r>
            <a:r>
              <a:rPr lang="ko-KR" altLang="en-US" sz="1000">
                <a:latin typeface="맑은 고딕"/>
              </a:rPr>
              <a:t>차 진입</a:t>
            </a:r>
            <a:r>
              <a:rPr lang="en-US" altLang="ko-KR" sz="1000">
                <a:latin typeface="맑은 고딕"/>
              </a:rPr>
              <a:t>(</a:t>
            </a:r>
            <a:r>
              <a:rPr lang="ko-KR" altLang="en-US" sz="1000">
                <a:latin typeface="맑은 고딕"/>
              </a:rPr>
              <a:t>우주 산업 진입</a:t>
            </a:r>
            <a:r>
              <a:rPr lang="en-US" altLang="ko-KR" sz="1000">
                <a:latin typeface="맑은 고딕"/>
              </a:rPr>
              <a:t>)</a:t>
            </a:r>
            <a:endParaRPr lang="en-US" altLang="ko-KR" sz="1000">
              <a:latin typeface="맑은 고딕"/>
            </a:endParaRPr>
          </a:p>
          <a:p>
            <a:pPr>
              <a:defRPr/>
            </a:pPr>
            <a:r>
              <a:rPr lang="en-US" altLang="ko-KR" sz="1000">
                <a:latin typeface="맑은 고딕"/>
              </a:rPr>
              <a:t>-</a:t>
            </a:r>
            <a:r>
              <a:rPr lang="ko-KR" altLang="en-US" sz="1000">
                <a:latin typeface="맑은 고딕"/>
              </a:rPr>
              <a:t> 우주 산업 진출에 대한 인큐베이팅</a:t>
            </a:r>
            <a:r>
              <a:rPr lang="en-US" altLang="ko-KR" sz="1000">
                <a:latin typeface="맑은 고딕"/>
              </a:rPr>
              <a:t>(</a:t>
            </a:r>
            <a:r>
              <a:rPr lang="ko-KR" altLang="en-US" sz="1000">
                <a:latin typeface="맑은 고딕"/>
              </a:rPr>
              <a:t>주</a:t>
            </a:r>
            <a:r>
              <a:rPr lang="en-US" altLang="ko-KR" sz="1000">
                <a:latin typeface="맑은 고딕"/>
              </a:rPr>
              <a:t>-</a:t>
            </a:r>
            <a:r>
              <a:rPr lang="ko-KR" altLang="en-US" sz="1000">
                <a:latin typeface="맑은 고딕"/>
              </a:rPr>
              <a:t>보령</a:t>
            </a:r>
            <a:r>
              <a:rPr lang="en-US" altLang="ko-KR" sz="1000">
                <a:latin typeface="맑은 고딕"/>
              </a:rPr>
              <a:t>)</a:t>
            </a:r>
            <a:endParaRPr lang="en-US" altLang="ko-KR" sz="1000">
              <a:latin typeface="맑은 고딕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17331" y="1196721"/>
            <a:ext cx="1614111" cy="901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ECO-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스타트업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환경부 네트워킹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환경부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R&amp;D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판로개척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한국환경산업기술원과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R&amp;D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협약 체결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맑은 고딕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4308255" y="4293108"/>
            <a:ext cx="2075781" cy="9860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KCEF &amp; DIF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방위산업 부품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장비 대전 및 첨단국방산업전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국방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R&amp;D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과제 수주 및 제안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2027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년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KCEF &amp; DIF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사업 선정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맑은 고딕"/>
            </a:endParaRPr>
          </a:p>
        </p:txBody>
      </p:sp>
      <p:sp>
        <p:nvSpPr>
          <p:cNvPr id="24" name=""/>
          <p:cNvSpPr/>
          <p:nvPr/>
        </p:nvSpPr>
        <p:spPr>
          <a:xfrm>
            <a:off x="8772814" y="3140964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5" name=""/>
          <p:cNvCxnSpPr/>
          <p:nvPr/>
        </p:nvCxnSpPr>
        <p:spPr>
          <a:xfrm rot="16200000" flipH="1">
            <a:off x="4743328" y="2514409"/>
            <a:ext cx="1080134" cy="288036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sp>
        <p:nvSpPr>
          <p:cNvPr id="26" name=""/>
          <p:cNvSpPr txBox="1"/>
          <p:nvPr/>
        </p:nvSpPr>
        <p:spPr>
          <a:xfrm>
            <a:off x="7557442" y="1464945"/>
            <a:ext cx="2079480" cy="595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혁신기업국가대표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1000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사업 중초기 자금 확보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중소기업 분야로 지원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8420013" y="3283648"/>
            <a:ext cx="849620" cy="290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6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~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8" name=""/>
          <p:cNvSpPr txBox="1"/>
          <p:nvPr/>
        </p:nvSpPr>
        <p:spPr>
          <a:xfrm>
            <a:off x="4263407" y="1052703"/>
            <a:ext cx="2552683" cy="946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NOR FISHING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노르웨이 해양수산 양식 산업전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노르웨이 양식 산업전 참가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해외 시장 진입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해양 수산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해외 시장 판로 개척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해양 수산업 진입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cxnSp>
        <p:nvCxnSpPr>
          <p:cNvPr id="29" name=""/>
          <p:cNvCxnSpPr/>
          <p:nvPr/>
        </p:nvCxnSpPr>
        <p:spPr>
          <a:xfrm rot="16200000" flipH="1">
            <a:off x="10556169" y="2513076"/>
            <a:ext cx="1080134" cy="288036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sp>
        <p:nvSpPr>
          <p:cNvPr id="30" name=""/>
          <p:cNvSpPr/>
          <p:nvPr/>
        </p:nvSpPr>
        <p:spPr>
          <a:xfrm>
            <a:off x="11168245" y="3139631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1" name=""/>
          <p:cNvSpPr txBox="1"/>
          <p:nvPr/>
        </p:nvSpPr>
        <p:spPr>
          <a:xfrm>
            <a:off x="10854302" y="3282315"/>
            <a:ext cx="849620" cy="290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~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2" name=""/>
          <p:cNvSpPr txBox="1"/>
          <p:nvPr/>
        </p:nvSpPr>
        <p:spPr>
          <a:xfrm>
            <a:off x="10081433" y="1676210"/>
            <a:ext cx="1741573" cy="440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창업 도약 패키지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사업 초기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Budget 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확보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" name=""/>
          <p:cNvSpPr/>
          <p:nvPr/>
        </p:nvSpPr>
        <p:spPr>
          <a:xfrm>
            <a:off x="4931376" y="3140964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4" name=""/>
          <p:cNvSpPr txBox="1"/>
          <p:nvPr/>
        </p:nvSpPr>
        <p:spPr>
          <a:xfrm>
            <a:off x="4398738" y="2840736"/>
            <a:ext cx="849249" cy="291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6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~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8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35" name=""/>
          <p:cNvCxnSpPr/>
          <p:nvPr/>
        </p:nvCxnSpPr>
        <p:spPr>
          <a:xfrm rot="16200000" flipH="1">
            <a:off x="8160738" y="2528887"/>
            <a:ext cx="1080134" cy="288036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sp>
        <p:nvSpPr>
          <p:cNvPr id="36" name=""/>
          <p:cNvSpPr txBox="1"/>
          <p:nvPr/>
        </p:nvSpPr>
        <p:spPr>
          <a:xfrm>
            <a:off x="543687" y="3281934"/>
            <a:ext cx="439674" cy="291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7" name=""/>
          <p:cNvSpPr/>
          <p:nvPr/>
        </p:nvSpPr>
        <p:spPr>
          <a:xfrm>
            <a:off x="2454783" y="3130296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8" name=""/>
          <p:cNvSpPr txBox="1"/>
          <p:nvPr/>
        </p:nvSpPr>
        <p:spPr>
          <a:xfrm>
            <a:off x="2307336" y="3283458"/>
            <a:ext cx="438531" cy="291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8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39" name=""/>
          <p:cNvCxnSpPr/>
          <p:nvPr/>
        </p:nvCxnSpPr>
        <p:spPr>
          <a:xfrm rot="5400000">
            <a:off x="-168211" y="3861625"/>
            <a:ext cx="1943100" cy="648081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cxnSp>
        <p:nvCxnSpPr>
          <p:cNvPr id="40" name=""/>
          <p:cNvCxnSpPr/>
          <p:nvPr/>
        </p:nvCxnSpPr>
        <p:spPr>
          <a:xfrm rot="16200000" flipH="1">
            <a:off x="1842707" y="2513076"/>
            <a:ext cx="1080134" cy="288036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sp>
        <p:nvSpPr>
          <p:cNvPr id="41" name=""/>
          <p:cNvSpPr txBox="1"/>
          <p:nvPr/>
        </p:nvSpPr>
        <p:spPr>
          <a:xfrm>
            <a:off x="104296" y="5170170"/>
            <a:ext cx="3024199" cy="8953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해양수산창업인큐베이팅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해양수산 신산업 지원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(4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번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.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해양바이오 산업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해양수산부 네트워킹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해양수산부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R&amp;D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판로개척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해양수산과학과학기술진흥원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R&amp;D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협약 체결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맑은 고딕"/>
            </a:endParaRPr>
          </a:p>
        </p:txBody>
      </p:sp>
      <p:cxnSp>
        <p:nvCxnSpPr>
          <p:cNvPr id="42" name=""/>
          <p:cNvCxnSpPr/>
          <p:nvPr/>
        </p:nvCxnSpPr>
        <p:spPr>
          <a:xfrm rot="5400000">
            <a:off x="4283295" y="3573018"/>
            <a:ext cx="1080135" cy="360045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sp>
        <p:nvSpPr>
          <p:cNvPr id="43" name=""/>
          <p:cNvSpPr txBox="1"/>
          <p:nvPr/>
        </p:nvSpPr>
        <p:spPr>
          <a:xfrm>
            <a:off x="5225796" y="3353943"/>
            <a:ext cx="440054" cy="291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9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4" name=""/>
          <p:cNvSpPr txBox="1"/>
          <p:nvPr/>
        </p:nvSpPr>
        <p:spPr>
          <a:xfrm>
            <a:off x="7908706" y="4396169"/>
            <a:ext cx="2075780" cy="7930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서울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BMS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이노베이션 스퀘어 챌린지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바이오 및 의료 연구개발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연구지원금 확보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맑은 고딕"/>
            </a:endParaRPr>
          </a:p>
        </p:txBody>
      </p:sp>
      <p:sp>
        <p:nvSpPr>
          <p:cNvPr id="45" name=""/>
          <p:cNvSpPr/>
          <p:nvPr/>
        </p:nvSpPr>
        <p:spPr>
          <a:xfrm>
            <a:off x="9264397" y="3148775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"/>
          <p:cNvSpPr txBox="1"/>
          <p:nvPr/>
        </p:nvSpPr>
        <p:spPr>
          <a:xfrm>
            <a:off x="8976362" y="2848547"/>
            <a:ext cx="849628" cy="291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6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~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8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47" name=""/>
          <p:cNvCxnSpPr/>
          <p:nvPr/>
        </p:nvCxnSpPr>
        <p:spPr>
          <a:xfrm rot="5400000">
            <a:off x="8616316" y="3580829"/>
            <a:ext cx="1080135" cy="360045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sp>
        <p:nvSpPr>
          <p:cNvPr id="48" name=""/>
          <p:cNvSpPr txBox="1"/>
          <p:nvPr/>
        </p:nvSpPr>
        <p:spPr>
          <a:xfrm>
            <a:off x="7310084" y="3283648"/>
            <a:ext cx="439851" cy="290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6423675" y="4417314"/>
            <a:ext cx="1760586" cy="595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CES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참가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해외 시장 판로 개척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해외 시장 동향 파악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0" name=""/>
          <p:cNvSpPr/>
          <p:nvPr/>
        </p:nvSpPr>
        <p:spPr>
          <a:xfrm>
            <a:off x="7303968" y="3140964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51" name=""/>
          <p:cNvCxnSpPr/>
          <p:nvPr/>
        </p:nvCxnSpPr>
        <p:spPr>
          <a:xfrm rot="5400000">
            <a:off x="6655887" y="3573018"/>
            <a:ext cx="1080135" cy="360045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sp>
        <p:nvSpPr>
          <p:cNvPr id="52" name=""/>
          <p:cNvSpPr/>
          <p:nvPr/>
        </p:nvSpPr>
        <p:spPr>
          <a:xfrm>
            <a:off x="2711576" y="3140964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53" name=""/>
          <p:cNvCxnSpPr/>
          <p:nvPr/>
        </p:nvCxnSpPr>
        <p:spPr>
          <a:xfrm rot="5400000">
            <a:off x="2063496" y="3573018"/>
            <a:ext cx="1080135" cy="360045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sp>
        <p:nvSpPr>
          <p:cNvPr id="54" name=""/>
          <p:cNvSpPr txBox="1"/>
          <p:nvPr/>
        </p:nvSpPr>
        <p:spPr>
          <a:xfrm>
            <a:off x="2636329" y="2839212"/>
            <a:ext cx="436436" cy="2910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9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5" name=""/>
          <p:cNvSpPr txBox="1"/>
          <p:nvPr/>
        </p:nvSpPr>
        <p:spPr>
          <a:xfrm>
            <a:off x="1571913" y="4365117"/>
            <a:ext cx="2075781" cy="747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미국 바이오 박람회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2022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바이오센싱 시장 준비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해외 시장 진입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바이오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해외 시장 판로 개척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맑은 고딕"/>
            </a:endParaRPr>
          </a:p>
        </p:txBody>
      </p:sp>
      <p:sp>
        <p:nvSpPr>
          <p:cNvPr id="56" name=""/>
          <p:cNvSpPr/>
          <p:nvPr/>
        </p:nvSpPr>
        <p:spPr>
          <a:xfrm>
            <a:off x="3935729" y="3154680"/>
            <a:ext cx="144018" cy="144018"/>
          </a:xfrm>
          <a:prstGeom prst="ellipse">
            <a:avLst/>
          </a:prstGeom>
          <a:solidFill>
            <a:srgbClr val="2d49ff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7" name=""/>
          <p:cNvSpPr txBox="1"/>
          <p:nvPr/>
        </p:nvSpPr>
        <p:spPr>
          <a:xfrm>
            <a:off x="3571113" y="2852928"/>
            <a:ext cx="940689" cy="288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~3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월</a:t>
            </a:r>
            <a:endPara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8" name=""/>
          <p:cNvSpPr txBox="1"/>
          <p:nvPr/>
        </p:nvSpPr>
        <p:spPr>
          <a:xfrm>
            <a:off x="2868075" y="5186934"/>
            <a:ext cx="2478070" cy="13384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본사 자체 박람회 개최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in USA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(About Future - Space, Agriculture, Marine Industry, Ecosystem, Medical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개 분야</a:t>
            </a:r>
            <a:r>
              <a: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파트너사 모집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산업 전반에 대한 리딩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  <a:cs typeface="맑은 고딕"/>
              </a:rPr>
              <a:t> 홍보</a:t>
            </a:r>
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  <a:cs typeface="맑은 고딕"/>
            </a:endParaRPr>
          </a:p>
        </p:txBody>
      </p:sp>
      <p:cxnSp>
        <p:nvCxnSpPr>
          <p:cNvPr id="59" name=""/>
          <p:cNvCxnSpPr/>
          <p:nvPr/>
        </p:nvCxnSpPr>
        <p:spPr>
          <a:xfrm rot="5400000">
            <a:off x="2712148" y="3861625"/>
            <a:ext cx="1943100" cy="648081"/>
          </a:xfrm>
          <a:prstGeom prst="line">
            <a:avLst/>
          </a:prstGeom>
          <a:noFill/>
          <a:ln w="38100" cap="rnd" cmpd="sng" algn="ctr">
            <a:solidFill>
              <a:srgbClr val="2d49ff">
                <a:alpha val="100000"/>
              </a:srgbClr>
            </a:solidFill>
            <a:prstDash val="solid"/>
          </a:ln>
        </p:spPr>
      </p:cxnSp>
      <p:sp>
        <p:nvSpPr>
          <p:cNvPr id="60" name=""/>
          <p:cNvSpPr txBox="1"/>
          <p:nvPr/>
        </p:nvSpPr>
        <p:spPr>
          <a:xfrm>
            <a:off x="938046" y="188595"/>
            <a:ext cx="553569" cy="300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2026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1" name=""/>
          <p:cNvSpPr txBox="1"/>
          <p:nvPr/>
        </p:nvSpPr>
        <p:spPr>
          <a:xfrm>
            <a:off x="4173897" y="188595"/>
            <a:ext cx="549356" cy="300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2027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2" name=""/>
          <p:cNvSpPr txBox="1"/>
          <p:nvPr/>
        </p:nvSpPr>
        <p:spPr>
          <a:xfrm>
            <a:off x="7850932" y="188595"/>
            <a:ext cx="549356" cy="300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2028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3" name=""/>
          <p:cNvSpPr txBox="1"/>
          <p:nvPr/>
        </p:nvSpPr>
        <p:spPr>
          <a:xfrm>
            <a:off x="11442601" y="188594"/>
            <a:ext cx="549356" cy="300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2029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280" y="980694"/>
            <a:ext cx="11593449" cy="5256657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43602" y="3685782"/>
            <a:ext cx="1214653" cy="1214653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89785" y="2322713"/>
            <a:ext cx="1634531" cy="417452"/>
          </a:xfrm>
          <a:prstGeom prst="rect">
            <a:avLst/>
          </a:prstGeom>
        </p:spPr>
      </p:pic>
      <p:sp>
        <p:nvSpPr>
          <p:cNvPr id="10" name=""/>
          <p:cNvSpPr/>
          <p:nvPr/>
        </p:nvSpPr>
        <p:spPr>
          <a:xfrm>
            <a:off x="1127379" y="1444003"/>
            <a:ext cx="4320540" cy="1649848"/>
          </a:xfrm>
          <a:prstGeom prst="roundRect">
            <a:avLst>
              <a:gd name="adj" fmla="val 14452"/>
            </a:avLst>
          </a:prstGeom>
          <a:solidFill>
            <a:srgbClr val="ffffff">
              <a:alpha val="100000"/>
            </a:srgbClr>
          </a:solidFill>
          <a:ln w="25400" cap="rnd" cmpd="sng" algn="ctr">
            <a:solidFill>
              <a:srgbClr val="295df2">
                <a:alpha val="8941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6"/>
          <a:srcRect l="16980" t="10330" r="11050" b="26370"/>
          <a:stretch>
            <a:fillRect/>
          </a:stretch>
        </p:blipFill>
        <p:spPr>
          <a:xfrm>
            <a:off x="4151757" y="2111076"/>
            <a:ext cx="1180886" cy="557079"/>
          </a:xfrm>
          <a:prstGeom prst="rect">
            <a:avLst/>
          </a:prstGeom>
        </p:spPr>
      </p:pic>
      <p:sp>
        <p:nvSpPr>
          <p:cNvPr id="12" name=""/>
          <p:cNvSpPr/>
          <p:nvPr/>
        </p:nvSpPr>
        <p:spPr>
          <a:xfrm>
            <a:off x="5699949" y="1431285"/>
            <a:ext cx="5652708" cy="3325132"/>
          </a:xfrm>
          <a:prstGeom prst="roundRect">
            <a:avLst>
              <a:gd name="adj" fmla="val 7633"/>
            </a:avLst>
          </a:prstGeom>
          <a:noFill/>
          <a:ln w="25400" cap="rnd" cmpd="sng" algn="ctr">
            <a:solidFill>
              <a:srgbClr val="595959">
                <a:alpha val="898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5815295" y="1612024"/>
            <a:ext cx="2801020" cy="33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항공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우주분야 파트너스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95875" y="2358161"/>
            <a:ext cx="1803612" cy="309994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595875" y="4047351"/>
            <a:ext cx="2023713" cy="28618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641257" y="3007297"/>
            <a:ext cx="1539254" cy="539333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960957" y="2906694"/>
            <a:ext cx="1184862" cy="740539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768459" y="3892309"/>
            <a:ext cx="947993" cy="596264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951982" y="2308111"/>
            <a:ext cx="1571884" cy="357363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951982" y="3918331"/>
            <a:ext cx="1427867" cy="481068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999613" y="2072014"/>
            <a:ext cx="943989" cy="498965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262163" y="2258303"/>
            <a:ext cx="1521423" cy="262626"/>
          </a:xfrm>
          <a:prstGeom prst="rect">
            <a:avLst/>
          </a:prstGeom>
        </p:spPr>
      </p:pic>
      <p:sp>
        <p:nvSpPr>
          <p:cNvPr id="23" name=""/>
          <p:cNvSpPr/>
          <p:nvPr/>
        </p:nvSpPr>
        <p:spPr>
          <a:xfrm>
            <a:off x="1127379" y="3276963"/>
            <a:ext cx="4320540" cy="1479453"/>
          </a:xfrm>
          <a:prstGeom prst="roundRect">
            <a:avLst>
              <a:gd name="adj" fmla="val 9936"/>
            </a:avLst>
          </a:prstGeom>
          <a:noFill/>
          <a:ln w="25400" cap="rnd" cmpd="sng" algn="ctr">
            <a:solidFill>
              <a:srgbClr val="ffa366">
                <a:alpha val="8941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5807964" y="5136211"/>
            <a:ext cx="1787569" cy="576072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2741644" y="5096670"/>
            <a:ext cx="2211148" cy="655155"/>
          </a:xfrm>
          <a:prstGeom prst="rect">
            <a:avLst/>
          </a:prstGeom>
        </p:spPr>
      </p:pic>
      <p:sp>
        <p:nvSpPr>
          <p:cNvPr id="26" name=""/>
          <p:cNvSpPr txBox="1"/>
          <p:nvPr/>
        </p:nvSpPr>
        <p:spPr>
          <a:xfrm>
            <a:off x="1278728" y="1588021"/>
            <a:ext cx="3879527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환경분야 파트너스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1278728" y="3429000"/>
            <a:ext cx="2693006" cy="338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기관 및 언론 파트너스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382621" y="4040844"/>
            <a:ext cx="2225858" cy="504528"/>
          </a:xfrm>
          <a:prstGeom prst="rect">
            <a:avLst/>
          </a:prstGeom>
        </p:spPr>
      </p:pic>
      <p:sp>
        <p:nvSpPr>
          <p:cNvPr id="29" name=""/>
          <p:cNvSpPr/>
          <p:nvPr/>
        </p:nvSpPr>
        <p:spPr>
          <a:xfrm>
            <a:off x="1127379" y="4918203"/>
            <a:ext cx="10225278" cy="1049649"/>
          </a:xfrm>
          <a:prstGeom prst="roundRect">
            <a:avLst>
              <a:gd name="adj" fmla="val 9936"/>
            </a:avLst>
          </a:prstGeom>
          <a:noFill/>
          <a:ln w="25400" cap="rnd" cmpd="sng" algn="ctr">
            <a:solidFill>
              <a:srgbClr val="329c83">
                <a:alpha val="8902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1246659" y="5053596"/>
            <a:ext cx="2224948" cy="338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자문기관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9489785" y="3021434"/>
            <a:ext cx="1634532" cy="570120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526303" y="5045662"/>
            <a:ext cx="1896167" cy="666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rcRect t="7940" b="18820"/>
          <a:stretch>
            <a:fillRect/>
          </a:stretch>
        </p:blipFill>
        <p:spPr>
          <a:xfrm>
            <a:off x="0" y="0"/>
            <a:ext cx="12192000" cy="68684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"/>
          <p:cNvSpPr txBox="1"/>
          <p:nvPr/>
        </p:nvSpPr>
        <p:spPr>
          <a:xfrm>
            <a:off x="4799838" y="2788158"/>
            <a:ext cx="2515743" cy="1000887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r>
              <a:rPr lang="en-US" altLang="ko-KR" sz="6000" b="1">
                <a:solidFill>
                  <a:srgbClr val="18a8f1"/>
                </a:solidFill>
                <a:latin typeface="Calibri"/>
                <a:cs typeface="Calibri"/>
              </a:rPr>
              <a:t>WHALE</a:t>
            </a:r>
            <a:endParaRPr lang="en-US" altLang="ko-KR" sz="6000" b="1">
              <a:solidFill>
                <a:srgbClr val="18a8f1"/>
              </a:solidFill>
              <a:latin typeface="Calibri"/>
              <a:cs typeface="Calibri"/>
            </a:endParaRPr>
          </a:p>
        </p:txBody>
      </p:sp>
      <p:cxnSp>
        <p:nvCxnSpPr>
          <p:cNvPr id="7" name=""/>
          <p:cNvCxnSpPr/>
          <p:nvPr/>
        </p:nvCxnSpPr>
        <p:spPr>
          <a:xfrm>
            <a:off x="4799838" y="2924937"/>
            <a:ext cx="2511933" cy="0"/>
          </a:xfrm>
          <a:prstGeom prst="line">
            <a:avLst/>
          </a:prstGeom>
          <a:ln w="76200" cap="rnd">
            <a:solidFill>
              <a:srgbClr val="90d3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aphicFrame>
        <p:nvGraphicFramePr>
          <p:cNvPr id="15" name=""/>
          <p:cNvGraphicFramePr>
            <a:graphicFrameLocks noGrp="1"/>
          </p:cNvGraphicFramePr>
          <p:nvPr/>
        </p:nvGraphicFramePr>
        <p:xfrm>
          <a:off x="335280" y="1492191"/>
          <a:ext cx="3604260" cy="409707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516380"/>
                <a:gridCol w="2087880"/>
              </a:tblGrid>
              <a:tr h="252031"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기대 투자비</a:t>
                      </a:r>
                      <a:endPara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>
                        <a:alpha val="100000"/>
                      </a:srgbClr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800" b="1" i="0" u="none" strike="noStrike" kern="1200" cap="none" normalizeH="0" baseline="0" mc:Ignorable="hp" hp:hslEmbossed="0">
                        <a:solidFill>
                          <a:srgbClr val="ffffff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CES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dfb3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파트너사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해외 바이어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서울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BMS 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이노베이션 스퀘어 챌린지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dfb3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40,000,000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SHOT SHOW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dfb3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파트너사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해외 바이어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CIS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dfb3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$ 0.1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milion(U.S)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미국 바이오 박람회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dfb3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의료 파트너사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해외 바이어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본사 자체 박람회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in USA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dfb3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파트너사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해외 바이어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NOR FISHING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dfb3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환경 파트너사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해외 바이어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 rowSpan="4"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TIPS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d1d1f0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엔젤투자금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(1~2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억원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1845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기술개발자금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(R&amp;D) - 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정부지원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최대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5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억원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기술개발자금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(R&amp;D) - 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민간부담금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기술 개발자금의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10%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이상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1308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추가연계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지분투자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사업화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억원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해외마케팅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억원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&gt;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회의적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16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기타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-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합계 금액</a:t>
                      </a:r>
                      <a:endPara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970,000,000(9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억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7000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만원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"/>
          <p:cNvGraphicFramePr>
            <a:graphicFrameLocks noGrp="1"/>
          </p:cNvGraphicFramePr>
          <p:nvPr/>
        </p:nvGraphicFramePr>
        <p:xfrm>
          <a:off x="4295776" y="1492190"/>
          <a:ext cx="3743108" cy="38404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693452"/>
                <a:gridCol w="1049656"/>
              </a:tblGrid>
              <a:tr h="185051"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기업 유지 운영비</a:t>
                      </a:r>
                      <a:endPara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>
                        <a:alpha val="100000"/>
                      </a:srgbClr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800" b="1" i="0" u="none" strike="noStrike" kern="1200" cap="none" normalizeH="0" baseline="0" mc:Ignorable="hp" hp:hslEmbossed="0">
                        <a:solidFill>
                          <a:srgbClr val="ffffff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4767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인건비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기본급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식비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교통비 별도 지급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연구전문인력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4500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만원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+ 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성과금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1500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만원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x 3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명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디자이너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2800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만원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x 1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명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마케팅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2800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만원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x 1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명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행정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2800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만원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: 1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명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 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대표 급여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4000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만원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ecf8d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304,000,000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850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식비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비과세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20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만원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x 7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명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x 12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개월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ecf8d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16,800,000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850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교통비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비과세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10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만원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 x 7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명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x 12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개월 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ecf8d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8,400,000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850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서버비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(10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만원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x 12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개월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4deee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1,200,000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0070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사무실 임대료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(100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평 기준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400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만원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VAT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포함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/1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달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4deee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48,000,000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850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사무실 관리비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(50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만원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/1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달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x 12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개월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4deee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6,000,000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850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사무용품비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4deee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850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외주개발비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9f8f3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-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850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IP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관리비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9f8f3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10,000,000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8505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기타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10,000,000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38523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합계 금액</a:t>
                      </a:r>
                      <a:endPara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405,400,000</a:t>
                      </a:r>
                      <a:endPara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(4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억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540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만원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"/>
          <p:cNvGraphicFramePr>
            <a:graphicFrameLocks noGrp="1"/>
          </p:cNvGraphicFramePr>
          <p:nvPr/>
        </p:nvGraphicFramePr>
        <p:xfrm>
          <a:off x="8256271" y="1492191"/>
          <a:ext cx="3604260" cy="36271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678430"/>
                <a:gridCol w="925830"/>
              </a:tblGrid>
              <a:tr h="116840"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예산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정부 조달금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+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수익원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단위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>
                        <a:alpha val="100000"/>
                      </a:srgbClr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800" b="1" i="0" u="none" strike="noStrike" kern="1200" cap="none" normalizeH="0" baseline="0" mc:Ignorable="hp" hp:hslEmbossed="0">
                        <a:solidFill>
                          <a:srgbClr val="ffffff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16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스타트업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96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디자인 및 마케팅비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befd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10,000,000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16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스타트업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96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 온라인 마케팅 및 홍보물 제작비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befd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7,000,000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16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스타트업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96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보유기술 제품화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특허 인증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사업화 지원비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befd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70,000,000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16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스타트업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96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초기기업 기술 개발 지원비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befd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30,000,000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16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ICT, SW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분야 미실리콘밸리 현지화 프로그램 참여 지원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befd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-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16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북미 진출 기술인증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물류비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마케팅 지원비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befd4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13,000,000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16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국방난제해결 아이디어 공모전 기술 개발비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e1efd3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100,000,000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16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예비창업패키지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평균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4deee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51,000,000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16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초기창업패키지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or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청년창업사관학교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4deee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100,000,000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16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창업 도약 패키지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평균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4deee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120,000,000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116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기타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-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02692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합계 금액</a:t>
                      </a:r>
                      <a:endPara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  <a:solidFill>
                            <a:schemeClr val="tx1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501,000,000</a:t>
                      </a:r>
                      <a:endPara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<a:solidFill>
                          <a:schemeClr val="tx1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  <a:solidFill>
                            <a:schemeClr val="tx1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(5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  <a:solidFill>
                            <a:schemeClr val="tx1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억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  <a:solidFill>
                            <a:schemeClr val="tx1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100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  <a:solidFill>
                            <a:schemeClr val="tx1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만원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  <a:solidFill>
                            <a:schemeClr val="tx1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<a:solidFill>
                          <a:schemeClr val="tx1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8622" y="332613"/>
            <a:ext cx="3863674" cy="510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aphicFrame>
        <p:nvGraphicFramePr>
          <p:cNvPr id="15" name=""/>
          <p:cNvGraphicFramePr>
            <a:graphicFrameLocks noGrp="1"/>
          </p:cNvGraphicFramePr>
          <p:nvPr/>
        </p:nvGraphicFramePr>
        <p:xfrm>
          <a:off x="335280" y="980694"/>
          <a:ext cx="3594735" cy="536542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678430"/>
                <a:gridCol w="916305"/>
              </a:tblGrid>
              <a:tr h="252031"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제품 개발비</a:t>
                      </a:r>
                      <a:endPara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>
                        <a:alpha val="100000"/>
                      </a:srgbClr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800" b="1" i="0" u="none" strike="noStrike" kern="1200" cap="none" normalizeH="0" baseline="0" mc:Ignorable="hp" hp:hslEmbossed="0">
                        <a:solidFill>
                          <a:srgbClr val="ffffff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바이오 수용체 단백질 생성 및 추출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dfb3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실험 장비 사용비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dfb3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-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실험 장비 구입비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dfb3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-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실험 시약 구입비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dfb3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-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테스트비용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웨스턴블롯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dfb3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FET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반도체 공정 제작 비용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0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부품 구입비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웨이퍼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120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만원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0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1,200,000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반도체 시약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 DI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전극 금속 등 구입비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(50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만원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x 2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병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+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금 금속비용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1000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만원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0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11,000,000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반도체 공정비용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(e-beam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증착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장당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20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만원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x 10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회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0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2,000,000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테스트비용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e6f7fe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플랫폼 구입비 또는 대여비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(UAV, UGV)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e6f7fe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육군정보학교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드론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테스트 냄새 물질 구매비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e6f7fe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타겟 냄새 물질 미정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테스트 장치 제작비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더스트박스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Fan, etc)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e6f7fe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2,000,000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멀티미터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e6f7fe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5203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합계 금액</a:t>
                      </a:r>
                      <a:endPara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17,200,000</a:t>
                      </a:r>
                      <a:endPara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"/>
          <p:cNvGraphicFramePr>
            <a:graphicFrameLocks noGrp="1"/>
          </p:cNvGraphicFramePr>
          <p:nvPr/>
        </p:nvGraphicFramePr>
        <p:xfrm>
          <a:off x="4158234" y="980694"/>
          <a:ext cx="3449955" cy="4754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562225"/>
                <a:gridCol w="887730"/>
              </a:tblGrid>
              <a:tr h="223261"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마케팅비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- 1</a:t>
                      </a:r>
                      <a:endPara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>
                        <a:alpha val="100000"/>
                      </a:srgbClr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800" b="1" i="0" u="none" strike="noStrike" kern="1200" cap="none" normalizeH="0" baseline="0" mc:Ignorable="hp" hp:hslEmbossed="0">
                        <a:solidFill>
                          <a:srgbClr val="ffffff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50233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국방 언론 마케팅비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육군창업경진대회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중앙매체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국방일보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국방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TV,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국방홍보원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한국경제신문사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cc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무료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지원혜택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50233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국방 네트워킹 마케팅비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육군창업경진대회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국방난제해결 아이디어 공모전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국방 스타트업 챌린지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2024)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cc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무료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참여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64187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국내 국방 엑스포 참가비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(KCEF &amp; DIF)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2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박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3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일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4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인 기준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숙박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식비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교통비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부스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(1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인기준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교통비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5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만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+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식비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15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만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숙소비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10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만원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 x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4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인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+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부스 및 기타 용품비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20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만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cc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1,400,000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232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해외 국방 엑스포 참가비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(SHOT SHOW)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cc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7,000,000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232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</a:tr>
              <a:tr h="2232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CIS(Care In Space Challenge)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참가비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e0cc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7,000,000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502338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본사자체 박람회 개최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in USA(About Future - Space, Agriculture, Marine Industry, Ecosystem, Medical)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dfb3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100,000,000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2326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lt1">
                        <a:alpha val="100000"/>
                      </a:schemeClr>
                    </a:solidFill>
                  </a:tcPr>
                </a:tc>
              </a:tr>
              <a:tr h="3628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환경 네트워킹 마케팅비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환경창업대전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ECO-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스타트업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e6f7fe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무료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참여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628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해양수산 네트워킹 마케팅비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해양수산 창업콘테스트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해양수산창업인큐베이팅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e6f7fe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무료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참여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628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해외 해양수산 엑스포 참가비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(NOR FISHING: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노르웨이 해양수산 양식 산업전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e6f7fe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6,000,000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"/>
          <p:cNvGraphicFramePr>
            <a:graphicFrameLocks noGrp="1"/>
          </p:cNvGraphicFramePr>
          <p:nvPr/>
        </p:nvGraphicFramePr>
        <p:xfrm>
          <a:off x="7756779" y="980694"/>
          <a:ext cx="3451860" cy="15240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564130"/>
                <a:gridCol w="887730"/>
              </a:tblGrid>
              <a:tr h="243840"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마케팅비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- 2</a:t>
                      </a:r>
                      <a:endPara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>
                        <a:alpha val="100000"/>
                      </a:srgbClr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800" b="1" i="0" u="none" strike="noStrike" kern="1200" cap="none" normalizeH="0" baseline="0" mc:Ignorable="hp" hp:hslEmbossed="0">
                        <a:solidFill>
                          <a:srgbClr val="ffffff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R w="12700" cmpd="sng">
                      <a:solidFill>
                        <a:srgbClr val="ffffff">
                          <a:alpha val="100000"/>
                        </a:srgbClr>
                      </a:solidFill>
                    </a:lnR>
                    <a:lnT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962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기타 언론 홍보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과학동아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무료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네트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워킹 활용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CES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엑스포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참가비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d1d1f0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7,000,000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3962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의료 네트워킹 마케팅비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서울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BMS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 이노베이션 스퀘어 챌린지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d1d1f0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무료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참여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ffffff">
                        <a:alpha val="100000"/>
                      </a:srgbClr>
                    </a:solidFill>
                  </a:tcPr>
                </a:tc>
              </a:tr>
              <a:tr h="24384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합계 금액</a:t>
                      </a:r>
                      <a:endParaRPr xmlns:mc="http://schemas.openxmlformats.org/markup-compatibility/2006" xmlns:hp="http://schemas.haansoft.com/office/presentation/8.0" kumimoji="0" lang="ko-KR" altLang="en-US" sz="1000" b="1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>
                        <a:alpha val="100000"/>
                      </a:srgbClr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algn="l" defTabSz="914400" rtl="0" eaLnBrk="1" latinLnBrk="1" hangingPunct="1"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  <a:solidFill>
                            <a:srgbClr val="000000"/>
                          </a:solidFill>
                          <a:latin typeface="Calibri"/>
                          <a:ea typeface="맑은 고딕"/>
                          <a:cs typeface="맑은 고딕"/>
                        </a:rPr>
                        <a:t>128,400,000</a:t>
                      </a:r>
                      <a:endParaRPr xmlns:mc="http://schemas.openxmlformats.org/markup-compatibility/2006" xmlns:hp="http://schemas.haansoft.com/office/presentation/8.0" kumimoji="0" lang="en-US" altLang="ko-KR" sz="1000" b="1" i="0" u="none" strike="noStrike" kern="1200" cap="none" normalizeH="0" baseline="0" mc:Ignorable="hp" hp:hslEmbossed="0">
                        <a:solidFill>
                          <a:srgbClr val="000000"/>
                        </a:solidFill>
                        <a:latin typeface="Calibri"/>
                        <a:ea typeface="맑은 고딕"/>
                        <a:cs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rgbClr val="b9eafb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08622" y="332613"/>
            <a:ext cx="3863674" cy="5105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aphicFrame>
        <p:nvGraphicFramePr>
          <p:cNvPr id="15" name=""/>
          <p:cNvGraphicFramePr>
            <a:graphicFrameLocks noGrp="1"/>
          </p:cNvGraphicFramePr>
          <p:nvPr/>
        </p:nvGraphicFramePr>
        <p:xfrm>
          <a:off x="1487424" y="693420"/>
          <a:ext cx="8958072" cy="5571131"/>
        </p:xfrm>
        <a:graphic>
          <a:graphicData uri="http://schemas.openxmlformats.org/drawingml/2006/table">
            <a:tbl>
              <a:tblPr firstRow="1" bandRow="1"/>
              <a:tblGrid>
                <a:gridCol w="1656207"/>
                <a:gridCol w="1973580"/>
                <a:gridCol w="1773555"/>
                <a:gridCol w="1770114"/>
                <a:gridCol w="1784616"/>
              </a:tblGrid>
              <a:tr h="41250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핵심파트너</a:t>
                      </a:r>
                      <a:r>
                        <a:rPr lang="en-US" altLang="ko-KR" sz="1200" b="1">
                          <a:latin typeface="맑은 고딕"/>
                        </a:rPr>
                        <a:t>(KP)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핵심 활동</a:t>
                      </a:r>
                      <a:r>
                        <a:rPr lang="en-US" altLang="ko-KR" sz="1200" b="1">
                          <a:latin typeface="맑은 고딕"/>
                        </a:rPr>
                        <a:t>(KA)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가치제안</a:t>
                      </a:r>
                      <a:r>
                        <a:rPr lang="en-US" altLang="ko-KR" sz="1200" b="1">
                          <a:latin typeface="맑은 고딕"/>
                        </a:rPr>
                        <a:t>(VP)</a:t>
                      </a:r>
                      <a:endParaRPr lang="en-US" altLang="ko-KR" sz="1200" b="1">
                        <a:latin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200" b="1">
                          <a:latin typeface="맑은 고딕"/>
                        </a:rPr>
                        <a:t>-</a:t>
                      </a:r>
                      <a:r>
                        <a:rPr lang="ko-KR" altLang="en-US" sz="1200" b="1">
                          <a:latin typeface="맑은 고딕"/>
                        </a:rPr>
                        <a:t> </a:t>
                      </a:r>
                      <a:r>
                        <a:rPr lang="en-US" altLang="ko-KR" sz="1200" b="1">
                          <a:latin typeface="맑은 고딕"/>
                        </a:rPr>
                        <a:t>value propositions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고객관계</a:t>
                      </a:r>
                      <a:r>
                        <a:rPr lang="en-US" altLang="ko-KR" sz="1200" b="1">
                          <a:latin typeface="맑은 고딕"/>
                        </a:rPr>
                        <a:t>(CR)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고객</a:t>
                      </a:r>
                      <a:r>
                        <a:rPr lang="en-US" altLang="ko-KR" sz="1200" b="1">
                          <a:latin typeface="맑은 고딕"/>
                        </a:rPr>
                        <a:t>(CS)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</a:tr>
              <a:tr h="2578996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투자자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국방부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정부 정책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군 사령부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바이오칩 교체 서비스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플랫폼 유지운영 및 고도화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고객지원 서비스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*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바이오 전자코 기반 후각 센서 플랫폼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군사 목적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국방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군사 지역에 대한 실시간 후각 감지 정보 제공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군사 지역에 대한 실시간 후각 감지 정보 저장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데이터베이스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알림 메세지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위치정보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감지된 냄새 물질 정보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주변 온도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시간별 예상 냄새 확산 반경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냄새 확산 방향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스마트폰 정도의 사이즈 기기로 군에서 이용시 편의성 제공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군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군 사령부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KCEF &amp; DIF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참가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방위산업 부품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장비 대전 및 첨단국방산업전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L="0" indent="0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국내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방위 기관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국방 나라장터 조달청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국방 난제해결 아이디어 공모전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산학연 부문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해외 방위 바이어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CES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참가 및 제품 세일즈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SHOT SHOW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참가 및 제품 세일즈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군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군 사령부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국내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방위 기관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해외 방위 바이어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신개념 무기체계의 필요성을 느끼는 군기관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군사 지역의 실시간 후각 정보를 필요로 하는 군기관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타겟 냄새물질의 이동방향 및 속도를 필요로 하는 군기관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적의 생화학무기체계에 대한 대응체계를 필요로 하는 군기관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324671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핵심자원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(KR)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유통채널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(CH)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91043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바이오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전자코 플랫폼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바이오 전자코 해석장비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바이오 전자코칩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소모품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군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R&amp;D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사업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61544"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비용구조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(C$)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가치창출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(V$)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수익원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(R$)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915127"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플랫폼 유지운영비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인건비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서버비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사무실 임차료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br>
                        <a:rPr lang="ko-KR" altLang="en-US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마케팅비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북한의 생화학무기체계에 대한 대응 방안 수립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국가방위차원의 국민의 안전 확보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제품 판매비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칩셋 판매비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소모품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해석장비 판매비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유지보수비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해석 장비 수리비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제품 개발비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(R&amp;D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사업비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rcRect b="78630"/>
          <a:stretch>
            <a:fillRect/>
          </a:stretch>
        </p:blipFill>
        <p:spPr>
          <a:xfrm>
            <a:off x="2864840" y="83330"/>
            <a:ext cx="6462319" cy="5373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aphicFrame>
        <p:nvGraphicFramePr>
          <p:cNvPr id="15" name=""/>
          <p:cNvGraphicFramePr>
            <a:graphicFrameLocks noGrp="1"/>
          </p:cNvGraphicFramePr>
          <p:nvPr/>
        </p:nvGraphicFramePr>
        <p:xfrm>
          <a:off x="1055370" y="642747"/>
          <a:ext cx="10081260" cy="5721894"/>
        </p:xfrm>
        <a:graphic>
          <a:graphicData uri="http://schemas.openxmlformats.org/drawingml/2006/table">
            <a:tbl>
              <a:tblPr firstRow="1" bandRow="1"/>
              <a:tblGrid>
                <a:gridCol w="2088472"/>
                <a:gridCol w="1995623"/>
                <a:gridCol w="1994907"/>
                <a:gridCol w="1994907"/>
                <a:gridCol w="2007349"/>
              </a:tblGrid>
              <a:tr h="397609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핵심파트너</a:t>
                      </a:r>
                      <a:r>
                        <a:rPr lang="en-US" altLang="ko-KR" sz="1200" b="1">
                          <a:latin typeface="맑은 고딕"/>
                        </a:rPr>
                        <a:t>(KP)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핵심 활동</a:t>
                      </a:r>
                      <a:r>
                        <a:rPr lang="en-US" altLang="ko-KR" sz="1200" b="1">
                          <a:latin typeface="맑은 고딕"/>
                        </a:rPr>
                        <a:t>(KA)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가치제안</a:t>
                      </a:r>
                      <a:r>
                        <a:rPr lang="en-US" altLang="ko-KR" sz="1200" b="1">
                          <a:latin typeface="맑은 고딕"/>
                        </a:rPr>
                        <a:t>(VP)</a:t>
                      </a:r>
                      <a:endParaRPr lang="en-US" altLang="ko-KR" sz="1200" b="1">
                        <a:latin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200" b="1">
                          <a:latin typeface="맑은 고딕"/>
                        </a:rPr>
                        <a:t>-</a:t>
                      </a:r>
                      <a:r>
                        <a:rPr lang="ko-KR" altLang="en-US" sz="1200" b="1">
                          <a:latin typeface="맑은 고딕"/>
                        </a:rPr>
                        <a:t> </a:t>
                      </a:r>
                      <a:r>
                        <a:rPr lang="en-US" altLang="ko-KR" sz="1200" b="1">
                          <a:latin typeface="맑은 고딕"/>
                        </a:rPr>
                        <a:t>value propositions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고객관계</a:t>
                      </a:r>
                      <a:r>
                        <a:rPr lang="en-US" altLang="ko-KR" sz="1200" b="1">
                          <a:latin typeface="맑은 고딕"/>
                        </a:rPr>
                        <a:t>(CR)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고객</a:t>
                      </a:r>
                      <a:r>
                        <a:rPr lang="en-US" altLang="ko-KR" sz="1200" b="1">
                          <a:latin typeface="맑은 고딕"/>
                        </a:rPr>
                        <a:t>(CS)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</a:tr>
              <a:tr h="2323161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투자자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해양수산부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정부 정책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수협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플랫폼 유지운영 및 고도화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고객지원 서비스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바이오 전자코 기반 후각 센서 플랫폼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환경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해양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해양수산부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해양 대한 실시간 수질 감지 정보 제공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특정 구역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해양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수산양식장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에 대한 실시간 후각 감지 정보 저장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데이터베이스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알림 메세지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위치정보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감지된 냄새 물질 정보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주변 온도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시간별 예상 냄새 확산 반경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냄새 확산 방향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감지된 냄새에 해당하는 균 또는 바이러스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웹사이트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앱 형식으로 제공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쉽게 관리가 가능하도록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해양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국내 대정부기관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해양수산부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L="0" indent="0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해양수산창업콘테스트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국내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중소정부기관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해양수산과학기술진흥원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수협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극지연구소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한국해양과학기술원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해양수산창업인큐베이팅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해외 수산업 바이어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NOR FISHING(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노르웨이 해양수산 양식 산업전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해양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해양수산부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국내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중소정부기관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해양수산과학기술진흥원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수협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극지연구소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한국해양과학기술원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해외 바이어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해양 수산업 관련 민간사업체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수산물 질병 관리에 대한 대응체계를 구축하고자 하는 국가기관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해양수산부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해양에 있는 미생물 등을 연구하는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R&amp;D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과제를 수주하고 싶은 기관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해양에 대한 실시간 데이터를 수집하고자 하는 정부 기관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극지연구소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해양수산과학기술진흥원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수산물을 안전하게 관리 양식하고 싶은 국내외 민간 사업체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수협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노르웨이 연어양식업체 등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312950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핵심자원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(KR)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유통채널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(CH)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918981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바이오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전자코 플랫폼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바이오 전자코 해석장비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바이오 전자코칩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소모품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해양관련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R&amp;D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사업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48492"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비용구조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(C$)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가치창출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(V$)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수익원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(R$)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149391"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플랫폼 유지운영비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인건비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서버비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사무실 임차료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br>
                        <a:rPr lang="ko-KR" altLang="en-US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마케팅비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우리나라 수산물의 수급량 안정화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바이러스 등을 일부 차단하기 때문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국민의 안전한 수산먹거리 검사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양식과정에서 문제 발생시 신속한 모니터링을 통해 수산업자의 피해 조기진압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제품 판매비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칩셋 판매비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소모품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해석장비 판매비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유지보수비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해석 장비 수리비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제품 개발비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(R&amp;D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사업비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rcRect t="64320" b="19160"/>
          <a:stretch>
            <a:fillRect/>
          </a:stretch>
        </p:blipFill>
        <p:spPr>
          <a:xfrm>
            <a:off x="2864840" y="133201"/>
            <a:ext cx="6462319" cy="4154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aphicFrame>
        <p:nvGraphicFramePr>
          <p:cNvPr id="15" name=""/>
          <p:cNvGraphicFramePr>
            <a:graphicFrameLocks noGrp="1"/>
          </p:cNvGraphicFramePr>
          <p:nvPr/>
        </p:nvGraphicFramePr>
        <p:xfrm>
          <a:off x="1487424" y="643696"/>
          <a:ext cx="9649206" cy="5570608"/>
        </p:xfrm>
        <a:graphic>
          <a:graphicData uri="http://schemas.openxmlformats.org/drawingml/2006/table">
            <a:tbl>
              <a:tblPr firstRow="1" bandRow="1"/>
              <a:tblGrid>
                <a:gridCol w="1998965"/>
                <a:gridCol w="1910097"/>
                <a:gridCol w="1909411"/>
                <a:gridCol w="1909411"/>
                <a:gridCol w="1921319"/>
              </a:tblGrid>
              <a:tr h="420226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핵심파트너</a:t>
                      </a:r>
                      <a:r>
                        <a:rPr lang="en-US" altLang="ko-KR" sz="1200" b="1">
                          <a:latin typeface="맑은 고딕"/>
                        </a:rPr>
                        <a:t>(KP)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핵심 활동</a:t>
                      </a:r>
                      <a:r>
                        <a:rPr lang="en-US" altLang="ko-KR" sz="1200" b="1">
                          <a:latin typeface="맑은 고딕"/>
                        </a:rPr>
                        <a:t>(KA)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가치제안</a:t>
                      </a:r>
                      <a:r>
                        <a:rPr lang="en-US" altLang="ko-KR" sz="1200" b="1">
                          <a:latin typeface="맑은 고딕"/>
                        </a:rPr>
                        <a:t>(VP)</a:t>
                      </a:r>
                      <a:endParaRPr lang="en-US" altLang="ko-KR" sz="1200" b="1">
                        <a:latin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200" b="1">
                          <a:latin typeface="맑은 고딕"/>
                        </a:rPr>
                        <a:t>-</a:t>
                      </a:r>
                      <a:r>
                        <a:rPr lang="ko-KR" altLang="en-US" sz="1200" b="1">
                          <a:latin typeface="맑은 고딕"/>
                        </a:rPr>
                        <a:t> </a:t>
                      </a:r>
                      <a:r>
                        <a:rPr lang="en-US" altLang="ko-KR" sz="1200" b="1">
                          <a:latin typeface="맑은 고딕"/>
                        </a:rPr>
                        <a:t>value propositions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고객관계</a:t>
                      </a:r>
                      <a:r>
                        <a:rPr lang="en-US" altLang="ko-KR" sz="1200" b="1">
                          <a:latin typeface="맑은 고딕"/>
                        </a:rPr>
                        <a:t>(CR)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고객</a:t>
                      </a:r>
                      <a:r>
                        <a:rPr lang="en-US" altLang="ko-KR" sz="1200" b="1">
                          <a:latin typeface="맑은 고딕"/>
                        </a:rPr>
                        <a:t>(CS)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</a:tr>
              <a:tr h="2261522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투자자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농림축산부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정부 정책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농협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플랫폼 유지운영 및 고도화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고객지원 서비스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바이오 전자코 기반 후각 센서 플랫폼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환경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농축산업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농림축산식품부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농업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축산업 대한 실시간 냄새 감지 정보 제공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특정 구역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농업지역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축산업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에 대한 실시간 후각 감지 정보 저장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데이터베이스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알림 메세지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위치정보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감지된 냄새 물질 정보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주변 온도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시간별 예상 냄새 확산 반경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냄새 확산 방향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감지된 냄새에 해당하는 균 또는 바이러스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웹사이트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앱 형식으로 제공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쉽게 관리가 가능하도록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농축산업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국내 대정부기관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농림축산식품부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L="0" indent="0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국내 중소정부기관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농협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해외 농축산업 바이어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CES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참가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해양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농림축산식품부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국내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중소정부기관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농협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해외 농축산업 바이어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(CES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참가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농축산물 질병 관리에 대한 대응체계를 구축하고자 하는 국가기관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농림축산부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농축산물의 관리방안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R&amp;D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과제를 수주하고 싶은 기관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스마트팜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R&amp;D 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과제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농축산물의 실시간 데이터를 수집하고자 하는 정부 기관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농축산물을 안전하게 관리 농축산하고 싶은 국내외 민간 사업체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농협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해외 농축산업체 등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304647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핵심자원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(KR)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유통채널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(CH)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508509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바이오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전자코 플랫폼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바이오 전자코 해석장비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바이오 전자코칩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소모품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사이트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39246"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비용구조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(C$)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가치창출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(V$)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수익원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(R$)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638531"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플랫폼 유지운영비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인건비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서버비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사무실 임차료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br>
                        <a:rPr lang="ko-KR" altLang="en-US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마케팅비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우리나라 농축산물의 수급량 안정화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조류독감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돼지콜레라 등을 일부 차단하기 때문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국민의 안전한 농축산물 관리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농축산에서 문제 발생시 신속한 모니터링을 통해 농축산업자의 피해 조기진압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조류독감 등의 진행 방향 조기 파악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제품 판매비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칩셋 판매비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소모품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해석장비 판매비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유지보수비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해석 장비 수리비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제품 개발비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(R&amp;D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사업비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서버 운영비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rcRect t="50000" b="35680"/>
          <a:stretch>
            <a:fillRect/>
          </a:stretch>
        </p:blipFill>
        <p:spPr>
          <a:xfrm>
            <a:off x="2864840" y="116586"/>
            <a:ext cx="6462319" cy="36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aphicFrame>
        <p:nvGraphicFramePr>
          <p:cNvPr id="15" name=""/>
          <p:cNvGraphicFramePr>
            <a:graphicFrameLocks noGrp="1"/>
          </p:cNvGraphicFramePr>
          <p:nvPr/>
        </p:nvGraphicFramePr>
        <p:xfrm>
          <a:off x="1614672" y="675030"/>
          <a:ext cx="8962656" cy="5507941"/>
        </p:xfrm>
        <a:graphic>
          <a:graphicData uri="http://schemas.openxmlformats.org/drawingml/2006/table">
            <a:tbl>
              <a:tblPr firstRow="1" bandRow="1"/>
              <a:tblGrid>
                <a:gridCol w="1728216"/>
                <a:gridCol w="1800225"/>
                <a:gridCol w="1876044"/>
                <a:gridCol w="1773555"/>
                <a:gridCol w="1784616"/>
              </a:tblGrid>
              <a:tr h="42860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핵심파트너</a:t>
                      </a:r>
                      <a:r>
                        <a:rPr lang="en-US" altLang="ko-KR" sz="1200" b="1">
                          <a:latin typeface="맑은 고딕"/>
                        </a:rPr>
                        <a:t>(KP)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핵심 활동</a:t>
                      </a:r>
                      <a:r>
                        <a:rPr lang="en-US" altLang="ko-KR" sz="1200" b="1">
                          <a:latin typeface="맑은 고딕"/>
                        </a:rPr>
                        <a:t>(KA)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가치제안</a:t>
                      </a:r>
                      <a:r>
                        <a:rPr lang="en-US" altLang="ko-KR" sz="1200" b="1">
                          <a:latin typeface="맑은 고딕"/>
                        </a:rPr>
                        <a:t>(VP)</a:t>
                      </a:r>
                      <a:endParaRPr lang="en-US" altLang="ko-KR" sz="1200" b="1">
                        <a:latin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200" b="1">
                          <a:latin typeface="맑은 고딕"/>
                        </a:rPr>
                        <a:t>-</a:t>
                      </a:r>
                      <a:r>
                        <a:rPr lang="ko-KR" altLang="en-US" sz="1200" b="1">
                          <a:latin typeface="맑은 고딕"/>
                        </a:rPr>
                        <a:t> </a:t>
                      </a:r>
                      <a:r>
                        <a:rPr lang="en-US" altLang="ko-KR" sz="1200" b="1">
                          <a:latin typeface="맑은 고딕"/>
                        </a:rPr>
                        <a:t>value propositions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고객관계</a:t>
                      </a:r>
                      <a:r>
                        <a:rPr lang="en-US" altLang="ko-KR" sz="1200" b="1">
                          <a:latin typeface="맑은 고딕"/>
                        </a:rPr>
                        <a:t>(CR)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고객</a:t>
                      </a:r>
                      <a:r>
                        <a:rPr lang="en-US" altLang="ko-KR" sz="1200" b="1">
                          <a:latin typeface="맑은 고딕"/>
                        </a:rPr>
                        <a:t>(CS)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</a:tr>
              <a:tr h="189103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투자자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환경부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정부 정책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기상청 날씨누리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기상정보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플랫폼 유지운영 및 고도화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고객지원 서비스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바이오 전자코 기반 후각 센서 플랫폼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환경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ECO)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환경부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화재 및 이상  실시간 냄새 감지 정보 제공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특정 구역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소나무 재선충병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화재 등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에 대한 실시간 후각 감지 정보 저장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데이터베이스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알림 메세지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위치정보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감지된 냄새 물질 정보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주변 온도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시간별 예상 냄새 확산 반경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냄새 확산 방향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감지된 냄새에 해당하는 균 또는 바이러스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웹사이트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앱 형식으로 제공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쉽게 관리가 가능하도록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농축산업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국내 대정부기관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환경부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 환경창업대전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L="0" indent="0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국내 중소정부기관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한국환경산업기술원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해외 환경산업 바이어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CES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참가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농축산업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국내 대정부기관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환경부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  <a:cs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L="0" indent="0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  <a:cs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국내 중소정부기관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한국환경산업기술원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해외 환경산업 바이어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수목 또는 토종 생태계의  관리에 대한 대응체계를 구축하고자 하는 국가기관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환경부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생태계의 관리방안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R&amp;D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과제를 수주하고 싶은 기관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생태계의 실시간 데이터를 수집하고자 하는 정부 기관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257522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핵심자원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(KR)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유통채널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(CH)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810387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바이오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전자코 플랫폼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바이오 전자코 해석장비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바이오 전자코칩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소모품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사이트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283669"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비용구조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(C$)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가치창출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(V$)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수익원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(R$)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383057"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플랫폼 유지운영비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인건비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서버비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사무실 임차료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br>
                        <a:rPr lang="ko-KR" altLang="en-US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마케팅비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우리나라 생태계 보호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소나무 재선충병 등을 조기에 파악하고 해결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대기중 유해가스 발생시 조기 파악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황산 누수 사건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화재 발생시 연기 성분을 파악하여 화재 정도를 즉각적으로 파악 및 전파속도 및 예상 경로를 예측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제품 판매비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칩셋 판매비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소모품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해석장비 판매비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유지보수비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해석 장비 수리비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제품 개발비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(R&amp;D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사업비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서버 운영비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rcRect t="81500" b="2860"/>
          <a:stretch>
            <a:fillRect/>
          </a:stretch>
        </p:blipFill>
        <p:spPr>
          <a:xfrm>
            <a:off x="2864839" y="116586"/>
            <a:ext cx="6462319" cy="393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aphicFrame>
        <p:nvGraphicFramePr>
          <p:cNvPr id="15" name=""/>
          <p:cNvGraphicFramePr>
            <a:graphicFrameLocks noGrp="1"/>
          </p:cNvGraphicFramePr>
          <p:nvPr/>
        </p:nvGraphicFramePr>
        <p:xfrm>
          <a:off x="1487424" y="487725"/>
          <a:ext cx="9649206" cy="5881405"/>
        </p:xfrm>
        <a:graphic>
          <a:graphicData uri="http://schemas.openxmlformats.org/drawingml/2006/table">
            <a:tbl>
              <a:tblPr firstRow="1" bandRow="1"/>
              <a:tblGrid>
                <a:gridCol w="1999734"/>
                <a:gridCol w="1600716"/>
                <a:gridCol w="2088261"/>
                <a:gridCol w="1728215"/>
                <a:gridCol w="2232278"/>
              </a:tblGrid>
              <a:tr h="453390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핵심파트너</a:t>
                      </a:r>
                      <a:r>
                        <a:rPr lang="en-US" altLang="ko-KR" sz="1200" b="1">
                          <a:latin typeface="맑은 고딕"/>
                        </a:rPr>
                        <a:t>(KP)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핵심 활동</a:t>
                      </a:r>
                      <a:r>
                        <a:rPr lang="en-US" altLang="ko-KR" sz="1200" b="1">
                          <a:latin typeface="맑은 고딕"/>
                        </a:rPr>
                        <a:t>(KA)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가치제안</a:t>
                      </a:r>
                      <a:r>
                        <a:rPr lang="en-US" altLang="ko-KR" sz="1200" b="1">
                          <a:latin typeface="맑은 고딕"/>
                        </a:rPr>
                        <a:t>(VP)</a:t>
                      </a:r>
                      <a:endParaRPr lang="en-US" altLang="ko-KR" sz="1200" b="1">
                        <a:latin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200" b="1">
                          <a:latin typeface="맑은 고딕"/>
                        </a:rPr>
                        <a:t>-</a:t>
                      </a:r>
                      <a:r>
                        <a:rPr lang="ko-KR" altLang="en-US" sz="1200" b="1">
                          <a:latin typeface="맑은 고딕"/>
                        </a:rPr>
                        <a:t> </a:t>
                      </a:r>
                      <a:r>
                        <a:rPr lang="en-US" altLang="ko-KR" sz="1200" b="1">
                          <a:latin typeface="맑은 고딕"/>
                        </a:rPr>
                        <a:t>value propositions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고객관계</a:t>
                      </a:r>
                      <a:r>
                        <a:rPr lang="en-US" altLang="ko-KR" sz="1200" b="1">
                          <a:latin typeface="맑은 고딕"/>
                        </a:rPr>
                        <a:t>(CR)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고객</a:t>
                      </a:r>
                      <a:r>
                        <a:rPr lang="en-US" altLang="ko-KR" sz="1200" b="1">
                          <a:latin typeface="맑은 고딕"/>
                        </a:rPr>
                        <a:t>(CS)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</a:tr>
              <a:tr h="2682240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투자자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파트너사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타겟 파트너사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주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보령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STARBURST, AXIOM))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과학기술정보통신부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추후에는 항공우주청으로 예상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-&gt;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항공우주연구원보다는 그 상위 기관 공략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플랫폼 유지운영 및 고도화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고객지원 서비스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바이오 전자코 기반 후각 센서 플랫폼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우주시설 상황 파악 목적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우주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민간 우주정거장 혹은 관련 시설에 대한 실시간 후각 감지 정보 제공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우주 시설의 실시간 후각 감지 정보 저장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데이터베이스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알림 메세지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위치정보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감지된 냄새 물질 정보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주변 온도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시간별 예상 냄새 확산 반경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냄새 확산 방향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건강 상태 확인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웹사이트 형식으로 제공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우주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민간우주사업체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국내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CIS Challege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2026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년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8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월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참가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해외 바이어 파트너사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(AXIOM, SPACEX)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본사 자체 박람회 개최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in USA(About Future - Space)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국내 대정부기관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과학기술정보통신부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항공우주청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예정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언론을 통한 홍보 및 해외 활동을 기반으로한 국내 기관 마케팅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학회 참여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우주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민간우주사업체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국내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주 보령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-CIS, STARBURST)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해외 바이어 파트너사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(AXIOM, SPACEX)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국내 대정부기관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과학기술정보통신부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항공우주청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예정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아르테미스 프로젝트의 일환으로 우주 산업에 투자하고 싶은 우주 투자사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(STARBURST)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 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우주 헬스케어와 관련한 투자 및 인큐베이팅에 관심이 많은 사업체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주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보령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우주산업의 비중차지를 목표로 하고 있는 정부 기관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과학기술정보통신부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항공우주청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아르테미스 프로젝트에 관심이 많은 해외 기관 및 사업체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(AXIOM, SPACEX, NASA)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314388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핵심자원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(KR)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유통채널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(CH)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075454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바이오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전자코 플랫폼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바이오 전자코 해석장비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바이오 전자코칩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소모품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사이트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50093"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비용구조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(C$)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가치창출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(V$)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수익원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(R$)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005840"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플랫폼 유지운영비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인건비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서버비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사무실 임차료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br>
                        <a:rPr lang="ko-KR" altLang="en-US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마케팅비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엑스포 개최비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언론 홍보비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대한민국의 우주산업 비중차지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세계 우주 시장에서 한국의 우주 산업의 지분율 확보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아르테미스 프로젝트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인류의 목표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제품 판매비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칩셋 판매비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소모품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해석장비 판매비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유지보수비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해석 장비 수리비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제품 개발비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(R&amp;D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사업비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rcRect t="21370" b="64320"/>
          <a:stretch>
            <a:fillRect/>
          </a:stretch>
        </p:blipFill>
        <p:spPr>
          <a:xfrm>
            <a:off x="3071622" y="44577"/>
            <a:ext cx="6462319" cy="36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aphicFrame>
        <p:nvGraphicFramePr>
          <p:cNvPr id="15" name=""/>
          <p:cNvGraphicFramePr>
            <a:graphicFrameLocks noGrp="1"/>
          </p:cNvGraphicFramePr>
          <p:nvPr/>
        </p:nvGraphicFramePr>
        <p:xfrm>
          <a:off x="1487424" y="620649"/>
          <a:ext cx="8951595" cy="5435787"/>
        </p:xfrm>
        <a:graphic>
          <a:graphicData uri="http://schemas.openxmlformats.org/drawingml/2006/table">
            <a:tbl>
              <a:tblPr firstRow="1" bandRow="1"/>
              <a:tblGrid>
                <a:gridCol w="1856738"/>
                <a:gridCol w="1774192"/>
                <a:gridCol w="1773555"/>
                <a:gridCol w="1764030"/>
                <a:gridCol w="1783080"/>
              </a:tblGrid>
              <a:tr h="41635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핵심파트너</a:t>
                      </a:r>
                      <a:r>
                        <a:rPr lang="en-US" altLang="ko-KR" sz="1200" b="1">
                          <a:latin typeface="맑은 고딕"/>
                        </a:rPr>
                        <a:t>(KP)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핵심 활동</a:t>
                      </a:r>
                      <a:r>
                        <a:rPr lang="en-US" altLang="ko-KR" sz="1200" b="1">
                          <a:latin typeface="맑은 고딕"/>
                        </a:rPr>
                        <a:t>(KA)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가치제안</a:t>
                      </a:r>
                      <a:r>
                        <a:rPr lang="en-US" altLang="ko-KR" sz="1200" b="1">
                          <a:latin typeface="맑은 고딕"/>
                        </a:rPr>
                        <a:t>(VP)</a:t>
                      </a:r>
                      <a:endParaRPr lang="en-US" altLang="ko-KR" sz="1200" b="1">
                        <a:latin typeface="맑은 고딕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ko-KR" sz="1200" b="1">
                          <a:latin typeface="맑은 고딕"/>
                        </a:rPr>
                        <a:t>-</a:t>
                      </a:r>
                      <a:r>
                        <a:rPr lang="ko-KR" altLang="en-US" sz="1200" b="1">
                          <a:latin typeface="맑은 고딕"/>
                        </a:rPr>
                        <a:t> </a:t>
                      </a:r>
                      <a:r>
                        <a:rPr lang="en-US" altLang="ko-KR" sz="1200" b="1">
                          <a:latin typeface="맑은 고딕"/>
                        </a:rPr>
                        <a:t>value propositions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고객관계</a:t>
                      </a:r>
                      <a:r>
                        <a:rPr lang="en-US" altLang="ko-KR" sz="1200" b="1">
                          <a:latin typeface="맑은 고딕"/>
                        </a:rPr>
                        <a:t>(CR)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latin typeface="맑은 고딕"/>
                        </a:rPr>
                        <a:t>고객</a:t>
                      </a:r>
                      <a:r>
                        <a:rPr lang="en-US" altLang="ko-KR" sz="1200" b="1">
                          <a:latin typeface="맑은 고딕"/>
                        </a:rPr>
                        <a:t>(CS)</a:t>
                      </a:r>
                      <a:endParaRPr lang="en-US" altLang="ko-KR" sz="1200" b="1"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</a:tr>
              <a:tr h="2198374"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투자자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보건 복지부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정부 정책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국내기관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질병관리청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국내 병원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플랫폼 유지운영 및 고도화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고객지원 서비스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바이오 전자코 기반 후각 센서 플랫폼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의료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의료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환자의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VOCs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를 기반으로 한 실시간 의료 정보 제공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진단된 병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병의 진행기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환자의 실시간 후각 감지 정보 저장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데이터베이스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알림 메세지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위치정보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감지된 병의 정보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사이트 형식으로 제공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앱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 웹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의료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보건복지부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K-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헬스케어 스타트업 멤버십 프로그램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서울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BMS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이노베이션 스케어 챌린지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국내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의료 중소 기관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질병관리청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국내 병원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해외 의료기기 바이어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미국 바이오 박람회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CES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참가 및 제품 세일즈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rowSpan="3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0" indent="0">
                        <a:buFont typeface="Arial"/>
                        <a:buNone/>
                        <a:defRPr/>
                      </a:pP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의료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1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보건복지부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2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국내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방위 기관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질병관리청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국내 병원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3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차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: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해외 방위 바이어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질병 관리에 대한 대응체계를 구축하고자 하는 국가기관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보건복지부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질병관리청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질병관리 방안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R&amp;D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과제를 수주하고 싶은 기관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의료기기 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R&amp;D 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과제</a:t>
                      </a: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질병의 실시간 전파 데이터를 수집하고자 하는 정부 기관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 mar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None/>
                        <a:defRPr/>
                      </a:pPr>
                      <a:r>
          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  <a:solidFill>
                            <a:schemeClr val="tx1"/>
                          </a:solidFill>
                          <a:latin typeface="맑은 고딕"/>
                        </a:rPr>
                        <a:t> 스스로의 몸 상태를 신속하게 가정에서 확인하고 싶은 사람</a:t>
                      </a:r>
                      <a:endPara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</a:tr>
              <a:tr h="296141"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핵심자원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(KR)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유통채널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(CH)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v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68403"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바이오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전자코 플랫폼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바이오 전자코 해석장비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바이오 전자코칩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소모품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사이트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vMerge="1">
                  <a:txBody>
                    <a:bodyPr wrap="square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329774"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비용구조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(C$)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가치창출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(V$)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 sz="1200" b="1">
                          <a:solidFill>
                            <a:schemeClr val="tx1"/>
                          </a:solidFill>
                          <a:latin typeface="맑은 고딕"/>
                        </a:rPr>
                        <a:t>수익원</a:t>
                      </a:r>
                      <a:r>
                        <a:rPr lang="en-US" altLang="ko-KR" sz="1200" b="1">
                          <a:solidFill>
                            <a:schemeClr val="tx1"/>
                          </a:solidFill>
                          <a:latin typeface="맑은 고딕"/>
                        </a:rPr>
                        <a:t>(R$)</a:t>
                      </a:r>
                      <a:endParaRPr lang="en-US" altLang="ko-KR" sz="1200" b="1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>
                    <a:solidFill>
                      <a:srgbClr val="b9eafb"/>
                    </a:solidFill>
                  </a:tcPr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1203588"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플랫폼 유지운영비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인건비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서버비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사무실 임차료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br>
                        <a:rPr lang="ko-KR" altLang="en-US" sz="100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마케팅비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인간의 신속한 병 진단 및 이를 통한 합병증 예방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특히 암의 경우 조기 진단이 매우 중요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코로나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19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같은 바이러스 전파를 조기에 파악하고 진입가능</a:t>
                      </a: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gridSpan="2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제품 판매비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칩셋 판매비 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소모품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해석장비 판매비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ko-KR" altLang="en-US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유지보수비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해석 장비 수리비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-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 제품 개발비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(R&amp;D </a:t>
                      </a:r>
                      <a:r>
                        <a:rPr lang="ko-KR" altLang="en-US" sz="1000">
                          <a:solidFill>
                            <a:schemeClr val="tx1"/>
                          </a:solidFill>
                          <a:latin typeface="맑은 고딕"/>
                        </a:rPr>
                        <a:t>사업비</a:t>
                      </a:r>
                      <a:r>
                        <a:rPr lang="en-US" altLang="ko-KR" sz="1000">
                          <a:solidFill>
                            <a:schemeClr val="tx1"/>
                          </a:solidFill>
                          <a:latin typeface="맑은 고딕"/>
                        </a:rPr>
                        <a:t>)</a:t>
                      </a:r>
                      <a:endParaRPr lang="en-US" altLang="ko-KR" sz="1000">
                        <a:solidFill>
                          <a:schemeClr val="tx1"/>
                        </a:solidFill>
                        <a:latin typeface="맑은 고딕"/>
                      </a:endParaRPr>
                    </a:p>
                  </a:txBody>
                  <a:tcPr marL="91440" marR="91440"/>
                </a:tc>
                <a:tc hMerge="1"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rcRect t="35680" b="50000"/>
          <a:stretch>
            <a:fillRect/>
          </a:stretch>
        </p:blipFill>
        <p:spPr>
          <a:xfrm>
            <a:off x="2864840" y="116586"/>
            <a:ext cx="6462319" cy="3600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75341" y="1268730"/>
            <a:ext cx="6509369" cy="4225281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54316" y="1268730"/>
            <a:ext cx="5650260" cy="870828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54316" y="2852928"/>
            <a:ext cx="5650260" cy="1220859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06121" y="4509135"/>
            <a:ext cx="5746650" cy="8318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55820" y="1417638"/>
            <a:ext cx="7344918" cy="421548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0078" y="1600200"/>
            <a:ext cx="4908380" cy="672101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25103" y="2564892"/>
            <a:ext cx="6242426" cy="662223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25103" y="3683264"/>
            <a:ext cx="7259112" cy="681853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53094" y="4869180"/>
            <a:ext cx="7175634" cy="5760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3126</ep:Words>
  <ep:PresentationFormat>화면 슬라이드 쇼(4:3)</ep:PresentationFormat>
  <ep:Paragraphs>279</ep:Paragraphs>
  <ep:Slides>38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ep:HeadingPairs>
  <ep:TitlesOfParts>
    <vt:vector size="39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2023-10-15T01:02:05.368</dcterms:created>
  <dc:creator>bonto</dc:creator>
  <cp:lastModifiedBy>bonto</cp:lastModifiedBy>
  <dcterms:modified xsi:type="dcterms:W3CDTF">2023-10-15T09:31:25.581</dcterms:modified>
  <cp:revision>59</cp:revision>
  <cp:version>1000.0000.01</cp:version>
</cp:coreProperties>
</file>